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handoutMasterIdLst>
    <p:handoutMasterId r:id="rId43"/>
  </p:handoutMasterIdLst>
  <p:sldIdLst>
    <p:sldId id="282" r:id="rId2"/>
    <p:sldId id="326" r:id="rId3"/>
    <p:sldId id="302" r:id="rId4"/>
    <p:sldId id="303" r:id="rId5"/>
    <p:sldId id="283" r:id="rId6"/>
    <p:sldId id="304" r:id="rId7"/>
    <p:sldId id="284" r:id="rId8"/>
    <p:sldId id="305" r:id="rId9"/>
    <p:sldId id="285" r:id="rId10"/>
    <p:sldId id="306" r:id="rId11"/>
    <p:sldId id="288" r:id="rId12"/>
    <p:sldId id="307" r:id="rId13"/>
    <p:sldId id="290" r:id="rId14"/>
    <p:sldId id="291" r:id="rId15"/>
    <p:sldId id="286" r:id="rId16"/>
    <p:sldId id="308" r:id="rId17"/>
    <p:sldId id="313" r:id="rId18"/>
    <p:sldId id="309" r:id="rId19"/>
    <p:sldId id="256" r:id="rId20"/>
    <p:sldId id="294" r:id="rId21"/>
    <p:sldId id="295" r:id="rId22"/>
    <p:sldId id="264" r:id="rId23"/>
    <p:sldId id="310" r:id="rId24"/>
    <p:sldId id="311" r:id="rId25"/>
    <p:sldId id="277" r:id="rId26"/>
    <p:sldId id="314" r:id="rId27"/>
    <p:sldId id="296" r:id="rId28"/>
    <p:sldId id="324" r:id="rId29"/>
    <p:sldId id="325" r:id="rId30"/>
    <p:sldId id="315" r:id="rId31"/>
    <p:sldId id="316" r:id="rId32"/>
    <p:sldId id="317" r:id="rId33"/>
    <p:sldId id="318" r:id="rId34"/>
    <p:sldId id="319" r:id="rId35"/>
    <p:sldId id="320" r:id="rId36"/>
    <p:sldId id="321" r:id="rId37"/>
    <p:sldId id="322" r:id="rId38"/>
    <p:sldId id="312" r:id="rId39"/>
    <p:sldId id="299" r:id="rId40"/>
    <p:sldId id="300"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5354" autoAdjust="0"/>
  </p:normalViewPr>
  <p:slideViewPr>
    <p:cSldViewPr>
      <p:cViewPr varScale="1">
        <p:scale>
          <a:sx n="61" d="100"/>
          <a:sy n="61" d="100"/>
        </p:scale>
        <p:origin x="16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defRPr>
            </a:lvl1pPr>
          </a:lstStyle>
          <a:p>
            <a:pPr>
              <a:defRPr/>
            </a:pPr>
            <a:endParaRPr lang="en-US"/>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defRPr>
            </a:lvl1pPr>
          </a:lstStyle>
          <a:p>
            <a:pPr>
              <a:defRPr/>
            </a:pPr>
            <a:endParaRPr lang="en-US"/>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defRPr>
            </a:lvl1pPr>
          </a:lstStyle>
          <a:p>
            <a:pPr>
              <a:defRPr/>
            </a:pPr>
            <a:endParaRPr lang="en-US"/>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6731D8C-2BC1-46B7-9613-1D2D2FCC077E}" type="slidenum">
              <a:rPr lang="en-US" altLang="en-US"/>
              <a:pPr/>
              <a:t>‹#›</a:t>
            </a:fld>
            <a:endParaRPr lang="en-US" altLang="en-US"/>
          </a:p>
        </p:txBody>
      </p:sp>
    </p:spTree>
    <p:extLst>
      <p:ext uri="{BB962C8B-B14F-4D97-AF65-F5344CB8AC3E}">
        <p14:creationId xmlns:p14="http://schemas.microsoft.com/office/powerpoint/2010/main" val="2645320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defRPr>
            </a:lvl1pPr>
          </a:lstStyle>
          <a:p>
            <a:pPr>
              <a:defRPr/>
            </a:pPr>
            <a:endParaRPr lang="en-US"/>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defRPr>
            </a:lvl1pPr>
          </a:lstStyle>
          <a:p>
            <a:pPr>
              <a:defRPr/>
            </a:pPr>
            <a:endParaRPr lang="en-US"/>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9F5C41C-6B09-487E-B67F-D5C2F57D6967}" type="slidenum">
              <a:rPr lang="en-US" altLang="en-US"/>
              <a:pPr/>
              <a:t>‹#›</a:t>
            </a:fld>
            <a:endParaRPr lang="en-US" altLang="en-US"/>
          </a:p>
        </p:txBody>
      </p:sp>
    </p:spTree>
    <p:extLst>
      <p:ext uri="{BB962C8B-B14F-4D97-AF65-F5344CB8AC3E}">
        <p14:creationId xmlns:p14="http://schemas.microsoft.com/office/powerpoint/2010/main" val="724280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73227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6926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041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3667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420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97835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2866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5C41C-6B09-487E-B67F-D5C2F57D6967}" type="slidenum">
              <a:rPr lang="en-US" altLang="en-US" smtClean="0"/>
              <a:pPr/>
              <a:t>11</a:t>
            </a:fld>
            <a:endParaRPr lang="en-US" altLang="en-US"/>
          </a:p>
        </p:txBody>
      </p:sp>
    </p:spTree>
    <p:extLst>
      <p:ext uri="{BB962C8B-B14F-4D97-AF65-F5344CB8AC3E}">
        <p14:creationId xmlns:p14="http://schemas.microsoft.com/office/powerpoint/2010/main" val="355052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0842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36213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2797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31C9E9A-D7ED-4A0D-A76A-491083D29BA1}" type="slidenum">
              <a:rPr lang="en-US" altLang="en-US" sz="1200"/>
              <a:pPr eaLnBrk="1" hangingPunct="1"/>
              <a:t>19</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Density is the amount of matter within a certain volume.</a:t>
            </a:r>
          </a:p>
        </p:txBody>
      </p:sp>
    </p:spTree>
    <p:extLst>
      <p:ext uri="{BB962C8B-B14F-4D97-AF65-F5344CB8AC3E}">
        <p14:creationId xmlns:p14="http://schemas.microsoft.com/office/powerpoint/2010/main" val="411254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569100E7-440F-4687-9741-C091B7A3682C}" type="slidenum">
              <a:rPr lang="en-US" altLang="en-US"/>
              <a:pPr/>
              <a:t>‹#›</a:t>
            </a:fld>
            <a:endParaRPr lang="en-US" altLang="en-US"/>
          </a:p>
        </p:txBody>
      </p:sp>
    </p:spTree>
    <p:extLst>
      <p:ext uri="{BB962C8B-B14F-4D97-AF65-F5344CB8AC3E}">
        <p14:creationId xmlns:p14="http://schemas.microsoft.com/office/powerpoint/2010/main" val="164773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81A76726-7603-44BA-9824-098EC2A3B23F}" type="slidenum">
              <a:rPr lang="en-US" altLang="en-US"/>
              <a:pPr/>
              <a:t>‹#›</a:t>
            </a:fld>
            <a:endParaRPr lang="en-US" altLang="en-US"/>
          </a:p>
        </p:txBody>
      </p:sp>
    </p:spTree>
    <p:extLst>
      <p:ext uri="{BB962C8B-B14F-4D97-AF65-F5344CB8AC3E}">
        <p14:creationId xmlns:p14="http://schemas.microsoft.com/office/powerpoint/2010/main" val="804621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C3F4F552-A0FE-4093-B68B-C9759EF20949}" type="slidenum">
              <a:rPr lang="en-US" altLang="en-US"/>
              <a:pPr/>
              <a:t>‹#›</a:t>
            </a:fld>
            <a:endParaRPr lang="en-US" altLang="en-US"/>
          </a:p>
        </p:txBody>
      </p:sp>
    </p:spTree>
    <p:extLst>
      <p:ext uri="{BB962C8B-B14F-4D97-AF65-F5344CB8AC3E}">
        <p14:creationId xmlns:p14="http://schemas.microsoft.com/office/powerpoint/2010/main" val="1812025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8B84683A-9B97-49B1-9710-F2EEEAB33C2B}" type="slidenum">
              <a:rPr lang="en-US" altLang="en-US"/>
              <a:pPr/>
              <a:t>‹#›</a:t>
            </a:fld>
            <a:endParaRPr lang="en-US" altLang="en-US"/>
          </a:p>
        </p:txBody>
      </p:sp>
    </p:spTree>
    <p:extLst>
      <p:ext uri="{BB962C8B-B14F-4D97-AF65-F5344CB8AC3E}">
        <p14:creationId xmlns:p14="http://schemas.microsoft.com/office/powerpoint/2010/main" val="4049993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1" y="593367"/>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1" y="1536633"/>
            <a:ext cx="3999899" cy="45552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1" y="1536633"/>
            <a:ext cx="3999899" cy="45552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val="1944052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1" y="593367"/>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val="12248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6CB26C94-FB16-4D0A-9881-B92B6C8A4D4A}" type="slidenum">
              <a:rPr lang="en-US" altLang="en-US"/>
              <a:pPr/>
              <a:t>‹#›</a:t>
            </a:fld>
            <a:endParaRPr lang="en-US" altLang="en-US"/>
          </a:p>
        </p:txBody>
      </p:sp>
    </p:spTree>
    <p:extLst>
      <p:ext uri="{BB962C8B-B14F-4D97-AF65-F5344CB8AC3E}">
        <p14:creationId xmlns:p14="http://schemas.microsoft.com/office/powerpoint/2010/main" val="297857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D3D0A18-AC4D-4435-B324-711AE4DD318B}" type="slidenum">
              <a:rPr lang="en-US" altLang="en-US"/>
              <a:pPr/>
              <a:t>‹#›</a:t>
            </a:fld>
            <a:endParaRPr lang="en-US" altLang="en-US"/>
          </a:p>
        </p:txBody>
      </p:sp>
    </p:spTree>
    <p:extLst>
      <p:ext uri="{BB962C8B-B14F-4D97-AF65-F5344CB8AC3E}">
        <p14:creationId xmlns:p14="http://schemas.microsoft.com/office/powerpoint/2010/main" val="40715985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AAA4BF40-BF15-40D4-9756-BD88704EF277}" type="slidenum">
              <a:rPr lang="en-US" altLang="en-US"/>
              <a:pPr/>
              <a:t>‹#›</a:t>
            </a:fld>
            <a:endParaRPr lang="en-US" altLang="en-US"/>
          </a:p>
        </p:txBody>
      </p:sp>
    </p:spTree>
    <p:extLst>
      <p:ext uri="{BB962C8B-B14F-4D97-AF65-F5344CB8AC3E}">
        <p14:creationId xmlns:p14="http://schemas.microsoft.com/office/powerpoint/2010/main" val="286957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B05FD5E9-539F-4851-AB92-C141F5AB99FD}" type="slidenum">
              <a:rPr lang="en-US" altLang="en-US"/>
              <a:pPr/>
              <a:t>‹#›</a:t>
            </a:fld>
            <a:endParaRPr lang="en-US" altLang="en-US"/>
          </a:p>
        </p:txBody>
      </p:sp>
    </p:spTree>
    <p:extLst>
      <p:ext uri="{BB962C8B-B14F-4D97-AF65-F5344CB8AC3E}">
        <p14:creationId xmlns:p14="http://schemas.microsoft.com/office/powerpoint/2010/main" val="176889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6C480B8F-AB87-428E-B43F-F835D2D9C50A}" type="slidenum">
              <a:rPr lang="en-US" altLang="en-US"/>
              <a:pPr/>
              <a:t>‹#›</a:t>
            </a:fld>
            <a:endParaRPr lang="en-US" altLang="en-US"/>
          </a:p>
        </p:txBody>
      </p:sp>
    </p:spTree>
    <p:extLst>
      <p:ext uri="{BB962C8B-B14F-4D97-AF65-F5344CB8AC3E}">
        <p14:creationId xmlns:p14="http://schemas.microsoft.com/office/powerpoint/2010/main" val="4948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0F27B33C-10ED-43FE-B2BF-AD7BCB5783EB}" type="slidenum">
              <a:rPr lang="en-US" altLang="en-US"/>
              <a:pPr/>
              <a:t>‹#›</a:t>
            </a:fld>
            <a:endParaRPr lang="en-US" altLang="en-US"/>
          </a:p>
        </p:txBody>
      </p:sp>
    </p:spTree>
    <p:extLst>
      <p:ext uri="{BB962C8B-B14F-4D97-AF65-F5344CB8AC3E}">
        <p14:creationId xmlns:p14="http://schemas.microsoft.com/office/powerpoint/2010/main" val="391683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F4D29458-29C1-48E5-B73A-168D238333DA}" type="slidenum">
              <a:rPr lang="en-US" altLang="en-US"/>
              <a:pPr/>
              <a:t>‹#›</a:t>
            </a:fld>
            <a:endParaRPr lang="en-US" altLang="en-US"/>
          </a:p>
        </p:txBody>
      </p:sp>
    </p:spTree>
    <p:extLst>
      <p:ext uri="{BB962C8B-B14F-4D97-AF65-F5344CB8AC3E}">
        <p14:creationId xmlns:p14="http://schemas.microsoft.com/office/powerpoint/2010/main" val="336132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CB8186BA-7057-4396-9963-D924E07B0AB0}" type="slidenum">
              <a:rPr lang="en-US" altLang="en-US"/>
              <a:pPr/>
              <a:t>‹#›</a:t>
            </a:fld>
            <a:endParaRPr lang="en-US" altLang="en-US"/>
          </a:p>
        </p:txBody>
      </p:sp>
    </p:spTree>
    <p:extLst>
      <p:ext uri="{BB962C8B-B14F-4D97-AF65-F5344CB8AC3E}">
        <p14:creationId xmlns:p14="http://schemas.microsoft.com/office/powerpoint/2010/main" val="79518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Times New Roman" pitchFamily="1" charset="0"/>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Times New Roman" pitchFamily="1"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00A5FCD2-4DFD-446D-B449-1CF0343400E4}"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76" r:id="rId1"/>
    <p:sldLayoutId id="2147483677" r:id="rId2"/>
    <p:sldLayoutId id="2147483686"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88" r:id="rId13"/>
    <p:sldLayoutId id="2147483689" r:id="rId14"/>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anose="020B0602030504020204" pitchFamily="34" charset="0"/>
        </a:defRPr>
      </a:lvl2pPr>
      <a:lvl3pPr algn="ctr" rtl="0" fontAlgn="base">
        <a:spcBef>
          <a:spcPct val="0"/>
        </a:spcBef>
        <a:spcAft>
          <a:spcPct val="0"/>
        </a:spcAft>
        <a:defRPr sz="4100" b="1">
          <a:solidFill>
            <a:schemeClr val="tx1"/>
          </a:solidFill>
          <a:latin typeface="Lucida Sans" panose="020B0602030504020204" pitchFamily="34" charset="0"/>
        </a:defRPr>
      </a:lvl3pPr>
      <a:lvl4pPr algn="ctr" rtl="0" fontAlgn="base">
        <a:spcBef>
          <a:spcPct val="0"/>
        </a:spcBef>
        <a:spcAft>
          <a:spcPct val="0"/>
        </a:spcAft>
        <a:defRPr sz="4100" b="1">
          <a:solidFill>
            <a:schemeClr val="tx1"/>
          </a:solidFill>
          <a:latin typeface="Lucida Sans" panose="020B0602030504020204" pitchFamily="34" charset="0"/>
        </a:defRPr>
      </a:lvl4pPr>
      <a:lvl5pPr algn="ctr" rtl="0" fontAlgn="base">
        <a:spcBef>
          <a:spcPct val="0"/>
        </a:spcBef>
        <a:spcAft>
          <a:spcPct val="0"/>
        </a:spcAft>
        <a:defRPr sz="4100" b="1">
          <a:solidFill>
            <a:schemeClr val="tx1"/>
          </a:solidFill>
          <a:latin typeface="Lucida Sans" panose="020B0602030504020204" pitchFamily="34" charset="0"/>
        </a:defRPr>
      </a:lvl5pPr>
      <a:lvl6pPr marL="457200" algn="ctr" rtl="0" fontAlgn="base">
        <a:spcBef>
          <a:spcPct val="0"/>
        </a:spcBef>
        <a:spcAft>
          <a:spcPct val="0"/>
        </a:spcAft>
        <a:defRPr sz="4100" b="1">
          <a:solidFill>
            <a:schemeClr val="tx1"/>
          </a:solidFill>
          <a:latin typeface="Lucida Sans" panose="020B0602030504020204" pitchFamily="34" charset="0"/>
        </a:defRPr>
      </a:lvl6pPr>
      <a:lvl7pPr marL="914400" algn="ctr" rtl="0" fontAlgn="base">
        <a:spcBef>
          <a:spcPct val="0"/>
        </a:spcBef>
        <a:spcAft>
          <a:spcPct val="0"/>
        </a:spcAft>
        <a:defRPr sz="4100" b="1">
          <a:solidFill>
            <a:schemeClr val="tx1"/>
          </a:solidFill>
          <a:latin typeface="Lucida Sans" panose="020B0602030504020204" pitchFamily="34" charset="0"/>
        </a:defRPr>
      </a:lvl7pPr>
      <a:lvl8pPr marL="1371600" algn="ctr" rtl="0" fontAlgn="base">
        <a:spcBef>
          <a:spcPct val="0"/>
        </a:spcBef>
        <a:spcAft>
          <a:spcPct val="0"/>
        </a:spcAft>
        <a:defRPr sz="4100" b="1">
          <a:solidFill>
            <a:schemeClr val="tx1"/>
          </a:solidFill>
          <a:latin typeface="Lucida Sans" panose="020B0602030504020204" pitchFamily="34" charset="0"/>
        </a:defRPr>
      </a:lvl8pPr>
      <a:lvl9pPr marL="1828800" algn="ctr" rtl="0" fontAlgn="base">
        <a:spcBef>
          <a:spcPct val="0"/>
        </a:spcBef>
        <a:spcAft>
          <a:spcPct val="0"/>
        </a:spcAft>
        <a:defRPr sz="4100" b="1">
          <a:solidFill>
            <a:schemeClr val="tx1"/>
          </a:solidFill>
          <a:latin typeface="Lucida Sans" panose="020B0602030504020204" pitchFamily="34" charset="0"/>
        </a:defRPr>
      </a:lvl9pPr>
    </p:titleStyle>
    <p:bodyStyle>
      <a:lvl1pPr marL="547688" indent="-411163" algn="l" rtl="0" fontAlgn="base">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1.bp.blogspot.com/_cSv6mvMJS_k/TPLSo_oJbCI/AAAAAAAAARg/PfRD5vZ60dw/s1600/solid.jpg"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0000"/>
          </a:solidFill>
        </p:spPr>
        <p:txBody>
          <a:bodyPr/>
          <a:lstStyle/>
          <a:p>
            <a:pPr fontAlgn="auto">
              <a:spcAft>
                <a:spcPts val="0"/>
              </a:spcAft>
              <a:defRPr/>
            </a:pPr>
            <a:r>
              <a:rPr lang="en-US" dirty="0">
                <a:solidFill>
                  <a:schemeClr val="tx1"/>
                </a:solidFill>
              </a:rPr>
              <a:t>Measuring Matter</a:t>
            </a:r>
          </a:p>
        </p:txBody>
      </p:sp>
      <p:sp>
        <p:nvSpPr>
          <p:cNvPr id="4099" name="Subtitle 2"/>
          <p:cNvSpPr>
            <a:spLocks noGrp="1"/>
          </p:cNvSpPr>
          <p:nvPr>
            <p:ph type="subTitle" idx="1"/>
          </p:nvPr>
        </p:nvSpPr>
        <p:spPr>
          <a:xfrm>
            <a:off x="1371600" y="3332163"/>
            <a:ext cx="6400800" cy="1752600"/>
          </a:xfrm>
        </p:spPr>
        <p:txBody>
          <a:bodyPr/>
          <a:lstStyle/>
          <a:p>
            <a:endParaRPr lang="en-US" altLang="en-US"/>
          </a:p>
        </p:txBody>
      </p:sp>
      <p:pic>
        <p:nvPicPr>
          <p:cNvPr id="4100" name="Picture 2" descr="http://t0.gstatic.com/images?q=tbn:ANd9GcSL8p8JZ_ghcEgITBDjXl_ZlGutziQkK5Y7JrIt-cKl6cIYCEV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00525"/>
            <a:ext cx="17240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http://t1.gstatic.com/images?q=tbn:ANd9GcR1VpQ9rFR2GmkKWYqPC5BOZuUjZUuUHRKpz44PrVGJnRwamQj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991100"/>
            <a:ext cx="2447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http://t0.gstatic.com/images?q=tbn:ANd9GcTbMRjhk0ptFc42xmspgVu0gL25DljJY1i9_Ie24Li3vxtTAwRI8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914900"/>
            <a:ext cx="23526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http://t1.gstatic.com/images?q=tbn:ANd9GcTVlqLL8Ba6dt6P0cS0kau_Zj_1J-W_jhGbTm0DHYFhyp_P26f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594100"/>
            <a:ext cx="25908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69899" y="406871"/>
            <a:ext cx="8462400" cy="1495425"/>
          </a:xfrm>
          <a:prstGeom prst="rect">
            <a:avLst/>
          </a:prstGeom>
          <a:solidFill>
            <a:srgbClr val="FF0000"/>
          </a:solidFill>
        </p:spPr>
        <p:txBody>
          <a:bodyPr lIns="91425" tIns="91425" rIns="91425" bIns="91425" anchor="t" anchorCtr="0">
            <a:noAutofit/>
          </a:bodyPr>
          <a:lstStyle/>
          <a:p>
            <a:pPr lvl="0" rtl="0">
              <a:spcBef>
                <a:spcPts val="0"/>
              </a:spcBef>
              <a:buNone/>
            </a:pPr>
            <a:r>
              <a:rPr lang="en" dirty="0">
                <a:solidFill>
                  <a:schemeClr val="tx1"/>
                </a:solidFill>
              </a:rPr>
              <a:t>Volume of a Regular Solid			Practice Problem</a:t>
            </a:r>
          </a:p>
        </p:txBody>
      </p:sp>
      <p:sp>
        <p:nvSpPr>
          <p:cNvPr id="92" name="Shape 92"/>
          <p:cNvSpPr txBox="1">
            <a:spLocks noGrp="1"/>
          </p:cNvSpPr>
          <p:nvPr>
            <p:ph type="body" idx="1"/>
          </p:nvPr>
        </p:nvSpPr>
        <p:spPr>
          <a:xfrm>
            <a:off x="311701" y="2009725"/>
            <a:ext cx="3999899" cy="3416400"/>
          </a:xfrm>
          <a:prstGeom prst="rect">
            <a:avLst/>
          </a:prstGeom>
        </p:spPr>
        <p:txBody>
          <a:bodyPr lIns="91425" tIns="91425" rIns="91425" bIns="91425" anchor="t" anchorCtr="0">
            <a:noAutofit/>
          </a:bodyPr>
          <a:lstStyle/>
          <a:p>
            <a:pPr marL="349250" lvl="0" indent="-323850" rtl="0">
              <a:lnSpc>
                <a:spcPct val="100000"/>
              </a:lnSpc>
              <a:spcBef>
                <a:spcPts val="0"/>
              </a:spcBef>
              <a:spcAft>
                <a:spcPts val="0"/>
              </a:spcAft>
              <a:buClr>
                <a:srgbClr val="000000"/>
              </a:buClr>
              <a:buSzPct val="100000"/>
              <a:buFont typeface="Noto Symbol"/>
              <a:buChar char="●"/>
            </a:pPr>
            <a:r>
              <a:rPr lang="en" sz="2400" dirty="0">
                <a:solidFill>
                  <a:srgbClr val="000000"/>
                </a:solidFill>
              </a:rPr>
              <a:t>Tools: Ruler or Meter Stick</a:t>
            </a:r>
          </a:p>
          <a:p>
            <a:pPr marL="349250" lvl="0" indent="-323850" rtl="0">
              <a:lnSpc>
                <a:spcPct val="100000"/>
              </a:lnSpc>
              <a:spcBef>
                <a:spcPts val="1600"/>
              </a:spcBef>
              <a:spcAft>
                <a:spcPts val="0"/>
              </a:spcAft>
              <a:buClr>
                <a:srgbClr val="000000"/>
              </a:buClr>
              <a:buSzPct val="100000"/>
              <a:buFont typeface="Noto Symbol"/>
              <a:buChar char="●"/>
            </a:pPr>
            <a:r>
              <a:rPr lang="en" sz="2400" dirty="0">
                <a:solidFill>
                  <a:srgbClr val="000000"/>
                </a:solidFill>
              </a:rPr>
              <a:t>Units: Centimeters Cubed (cm</a:t>
            </a:r>
            <a:r>
              <a:rPr lang="en" sz="2400" baseline="30000" dirty="0">
                <a:solidFill>
                  <a:srgbClr val="000000"/>
                </a:solidFill>
              </a:rPr>
              <a:t>3</a:t>
            </a:r>
            <a:r>
              <a:rPr lang="en" sz="2400" dirty="0">
                <a:solidFill>
                  <a:srgbClr val="000000"/>
                </a:solidFill>
              </a:rPr>
              <a:t>)</a:t>
            </a:r>
          </a:p>
          <a:p>
            <a:pPr marL="685800" lvl="1" indent="-303530" rtl="0">
              <a:lnSpc>
                <a:spcPct val="100000"/>
              </a:lnSpc>
              <a:spcBef>
                <a:spcPts val="1600"/>
              </a:spcBef>
              <a:spcAft>
                <a:spcPts val="0"/>
              </a:spcAft>
              <a:buClr>
                <a:srgbClr val="000000"/>
              </a:buClr>
              <a:buSzPct val="100000"/>
              <a:buFont typeface="Noto Symbol"/>
              <a:buChar char="●"/>
            </a:pPr>
            <a:r>
              <a:rPr lang="en" sz="2400" dirty="0">
                <a:solidFill>
                  <a:srgbClr val="000000"/>
                </a:solidFill>
              </a:rPr>
              <a:t>1 </a:t>
            </a:r>
            <a:r>
              <a:rPr lang="en" sz="2400" dirty="0">
                <a:solidFill>
                  <a:schemeClr val="dk1"/>
                </a:solidFill>
              </a:rPr>
              <a:t>cm</a:t>
            </a:r>
            <a:r>
              <a:rPr lang="en" sz="2400" baseline="30000" dirty="0">
                <a:solidFill>
                  <a:schemeClr val="dk1"/>
                </a:solidFill>
              </a:rPr>
              <a:t>3</a:t>
            </a:r>
            <a:r>
              <a:rPr lang="en" sz="2400" dirty="0">
                <a:solidFill>
                  <a:srgbClr val="000000"/>
                </a:solidFill>
              </a:rPr>
              <a:t> = 1 mL</a:t>
            </a:r>
          </a:p>
        </p:txBody>
      </p:sp>
      <p:sp>
        <p:nvSpPr>
          <p:cNvPr id="93" name="Shape 93"/>
          <p:cNvSpPr txBox="1">
            <a:spLocks noGrp="1"/>
          </p:cNvSpPr>
          <p:nvPr>
            <p:ph type="body" idx="2"/>
          </p:nvPr>
        </p:nvSpPr>
        <p:spPr>
          <a:xfrm>
            <a:off x="4543199" y="2009726"/>
            <a:ext cx="4296001" cy="3191399"/>
          </a:xfrm>
          <a:prstGeom prst="rect">
            <a:avLst/>
          </a:prstGeom>
        </p:spPr>
        <p:txBody>
          <a:bodyPr lIns="91425" tIns="91425" rIns="91425" bIns="91425" anchor="t" anchorCtr="0">
            <a:noAutofit/>
          </a:bodyPr>
          <a:lstStyle/>
          <a:p>
            <a:pPr lvl="0" rtl="0">
              <a:lnSpc>
                <a:spcPct val="100000"/>
              </a:lnSpc>
              <a:spcBef>
                <a:spcPts val="0"/>
              </a:spcBef>
              <a:spcAft>
                <a:spcPts val="0"/>
              </a:spcAft>
              <a:buClr>
                <a:schemeClr val="dk1"/>
              </a:buClr>
              <a:buSzPct val="25000"/>
              <a:buFont typeface="Arial"/>
              <a:buNone/>
            </a:pPr>
            <a:r>
              <a:rPr lang="en" sz="2400" dirty="0">
                <a:solidFill>
                  <a:schemeClr val="dk1"/>
                </a:solidFill>
              </a:rPr>
              <a:t>Volume = L x W x H</a:t>
            </a:r>
          </a:p>
          <a:p>
            <a:pPr lvl="0" rtl="0">
              <a:lnSpc>
                <a:spcPct val="100000"/>
              </a:lnSpc>
              <a:spcBef>
                <a:spcPts val="0"/>
              </a:spcBef>
              <a:spcAft>
                <a:spcPts val="0"/>
              </a:spcAft>
              <a:buClr>
                <a:schemeClr val="dk1"/>
              </a:buClr>
              <a:buSzPct val="25000"/>
              <a:buFont typeface="Arial"/>
              <a:buNone/>
            </a:pPr>
            <a:r>
              <a:rPr lang="en" sz="2400" dirty="0">
                <a:solidFill>
                  <a:schemeClr val="dk1"/>
                </a:solidFill>
              </a:rPr>
              <a:t>6 cm x 4 cm x 7 cm = 168 cm</a:t>
            </a:r>
            <a:r>
              <a:rPr lang="en" sz="2400" baseline="30000" dirty="0">
                <a:solidFill>
                  <a:schemeClr val="dk1"/>
                </a:solidFill>
              </a:rPr>
              <a:t>3</a:t>
            </a:r>
            <a:r>
              <a:rPr lang="en" sz="2400" dirty="0">
                <a:solidFill>
                  <a:schemeClr val="dk1"/>
                </a:solidFill>
              </a:rPr>
              <a:t> </a:t>
            </a:r>
          </a:p>
        </p:txBody>
      </p:sp>
      <p:pic>
        <p:nvPicPr>
          <p:cNvPr id="94" name="Shape 94"/>
          <p:cNvPicPr preferRelativeResize="0"/>
          <p:nvPr/>
        </p:nvPicPr>
        <p:blipFill>
          <a:blip r:embed="rId3">
            <a:alphaModFix/>
          </a:blip>
          <a:stretch>
            <a:fillRect/>
          </a:stretch>
        </p:blipFill>
        <p:spPr>
          <a:xfrm>
            <a:off x="1116300" y="4678412"/>
            <a:ext cx="1847850" cy="1495425"/>
          </a:xfrm>
          <a:prstGeom prst="rect">
            <a:avLst/>
          </a:prstGeom>
          <a:noFill/>
          <a:ln>
            <a:noFill/>
          </a:ln>
        </p:spPr>
      </p:pic>
      <p:pic>
        <p:nvPicPr>
          <p:cNvPr id="95" name="Shape 95"/>
          <p:cNvPicPr preferRelativeResize="0"/>
          <p:nvPr/>
        </p:nvPicPr>
        <p:blipFill rotWithShape="1">
          <a:blip r:embed="rId4">
            <a:alphaModFix/>
          </a:blip>
          <a:srcRect l="-3489" t="4880" r="3489" b="-4879"/>
          <a:stretch/>
        </p:blipFill>
        <p:spPr>
          <a:xfrm>
            <a:off x="4832401" y="3123100"/>
            <a:ext cx="3195299" cy="2769600"/>
          </a:xfrm>
          <a:prstGeom prst="rect">
            <a:avLst/>
          </a:prstGeom>
          <a:noFill/>
          <a:ln>
            <a:noFill/>
          </a:ln>
        </p:spPr>
      </p:pic>
      <p:cxnSp>
        <p:nvCxnSpPr>
          <p:cNvPr id="96" name="Shape 96"/>
          <p:cNvCxnSpPr>
            <a:cxnSpLocks/>
            <a:stCxn id="91" idx="0"/>
          </p:cNvCxnSpPr>
          <p:nvPr/>
        </p:nvCxnSpPr>
        <p:spPr>
          <a:xfrm>
            <a:off x="4601099" y="406871"/>
            <a:ext cx="15600" cy="4687499"/>
          </a:xfrm>
          <a:prstGeom prst="straightConnector1">
            <a:avLst/>
          </a:prstGeom>
          <a:noFill/>
          <a:ln w="19050" cap="flat" cmpd="sng">
            <a:solidFill>
              <a:schemeClr val="dk2"/>
            </a:solidFill>
            <a:prstDash val="solid"/>
            <a:round/>
            <a:headEnd type="none" w="lg" len="lg"/>
            <a:tailEnd type="none" w="lg" len="lg"/>
          </a:ln>
        </p:spPr>
      </p:cxnSp>
    </p:spTree>
    <p:extLst>
      <p:ext uri="{BB962C8B-B14F-4D97-AF65-F5344CB8AC3E}">
        <p14:creationId xmlns:p14="http://schemas.microsoft.com/office/powerpoint/2010/main" val="3830007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pPr fontAlgn="auto">
              <a:spcAft>
                <a:spcPts val="0"/>
              </a:spcAft>
              <a:defRPr/>
            </a:pPr>
            <a:r>
              <a:rPr lang="en-US" dirty="0">
                <a:solidFill>
                  <a:schemeClr val="tx1"/>
                </a:solidFill>
              </a:rPr>
              <a:t>Volume of an Irregular Shaped Solid</a:t>
            </a:r>
          </a:p>
        </p:txBody>
      </p:sp>
      <p:sp>
        <p:nvSpPr>
          <p:cNvPr id="9219" name="Content Placeholder 2"/>
          <p:cNvSpPr>
            <a:spLocks noGrp="1"/>
          </p:cNvSpPr>
          <p:nvPr>
            <p:ph idx="1"/>
          </p:nvPr>
        </p:nvSpPr>
        <p:spPr/>
        <p:txBody>
          <a:bodyPr/>
          <a:lstStyle/>
          <a:p>
            <a:r>
              <a:rPr lang="en-US" altLang="en-US" dirty="0"/>
              <a:t>An irregular shaped solid would be a solid object that could not be easily measured by a ruler.</a:t>
            </a:r>
          </a:p>
          <a:p>
            <a:r>
              <a:rPr lang="en-US" altLang="en-US" dirty="0"/>
              <a:t>Example: a rock or a cap eraser.</a:t>
            </a:r>
          </a:p>
          <a:p>
            <a:endParaRPr lang="en-US" altLang="en-US" dirty="0"/>
          </a:p>
          <a:p>
            <a:r>
              <a:rPr lang="en-US" altLang="en-US" dirty="0"/>
              <a:t>When this is the case, you look at water displacement in a graduated cylinder. This is measured in ml. </a:t>
            </a:r>
          </a:p>
          <a:p>
            <a:pPr>
              <a:buFont typeface="Wingdings 2" panose="05020102010507070707" pitchFamily="18" charset="2"/>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9584" y="304800"/>
            <a:ext cx="8520599" cy="1704925"/>
          </a:xfrm>
          <a:prstGeom prst="rect">
            <a:avLst/>
          </a:prstGeom>
          <a:solidFill>
            <a:srgbClr val="FF0000"/>
          </a:solidFill>
        </p:spPr>
        <p:txBody>
          <a:bodyPr lIns="91425" tIns="91425" rIns="91425" bIns="91425" anchor="t" anchorCtr="0">
            <a:noAutofit/>
          </a:bodyPr>
          <a:lstStyle/>
          <a:p>
            <a:pPr lvl="0" rtl="0">
              <a:spcBef>
                <a:spcPts val="0"/>
              </a:spcBef>
              <a:buNone/>
            </a:pPr>
            <a:r>
              <a:rPr lang="en" dirty="0">
                <a:solidFill>
                  <a:schemeClr val="tx1"/>
                </a:solidFill>
              </a:rPr>
              <a:t>Volume of an Irregularly Shaped Solid</a:t>
            </a:r>
          </a:p>
        </p:txBody>
      </p:sp>
      <p:sp>
        <p:nvSpPr>
          <p:cNvPr id="111" name="Shape 111"/>
          <p:cNvSpPr txBox="1">
            <a:spLocks noGrp="1"/>
          </p:cNvSpPr>
          <p:nvPr>
            <p:ph type="body" idx="1"/>
          </p:nvPr>
        </p:nvSpPr>
        <p:spPr>
          <a:xfrm>
            <a:off x="311701" y="2009725"/>
            <a:ext cx="3999899" cy="3416400"/>
          </a:xfrm>
          <a:prstGeom prst="rect">
            <a:avLst/>
          </a:prstGeom>
        </p:spPr>
        <p:txBody>
          <a:bodyPr lIns="91425" tIns="91425" rIns="91425" bIns="91425" anchor="t" anchorCtr="0">
            <a:noAutofit/>
          </a:bodyPr>
          <a:lstStyle/>
          <a:p>
            <a:pPr marL="349250" lvl="0" indent="-308927" rtl="0">
              <a:lnSpc>
                <a:spcPct val="80000"/>
              </a:lnSpc>
              <a:spcBef>
                <a:spcPts val="0"/>
              </a:spcBef>
              <a:spcAft>
                <a:spcPts val="0"/>
              </a:spcAft>
              <a:buClr>
                <a:srgbClr val="000000"/>
              </a:buClr>
              <a:buSzPct val="100000"/>
              <a:buFont typeface="Noto Symbol"/>
              <a:buChar char="●"/>
            </a:pPr>
            <a:r>
              <a:rPr lang="en" sz="2000" dirty="0">
                <a:solidFill>
                  <a:srgbClr val="000000"/>
                </a:solidFill>
              </a:rPr>
              <a:t>Tool: Graduated Cylinder</a:t>
            </a:r>
          </a:p>
          <a:p>
            <a:pPr marL="349250" lvl="0" indent="-308927" rtl="0">
              <a:lnSpc>
                <a:spcPct val="80000"/>
              </a:lnSpc>
              <a:spcBef>
                <a:spcPts val="1600"/>
              </a:spcBef>
              <a:spcAft>
                <a:spcPts val="0"/>
              </a:spcAft>
              <a:buClr>
                <a:srgbClr val="000000"/>
              </a:buClr>
              <a:buSzPct val="100000"/>
              <a:buFont typeface="Noto Symbol"/>
              <a:buChar char="●"/>
            </a:pPr>
            <a:r>
              <a:rPr lang="en" sz="2000" dirty="0">
                <a:solidFill>
                  <a:srgbClr val="000000"/>
                </a:solidFill>
              </a:rPr>
              <a:t>Units: (cm</a:t>
            </a:r>
            <a:r>
              <a:rPr lang="en" sz="2000" baseline="30000" dirty="0">
                <a:solidFill>
                  <a:srgbClr val="000000"/>
                </a:solidFill>
              </a:rPr>
              <a:t>3</a:t>
            </a:r>
            <a:r>
              <a:rPr lang="en" sz="2000" dirty="0">
                <a:solidFill>
                  <a:srgbClr val="000000"/>
                </a:solidFill>
              </a:rPr>
              <a:t>)</a:t>
            </a:r>
          </a:p>
          <a:p>
            <a:pPr lvl="0" rtl="0">
              <a:lnSpc>
                <a:spcPct val="80000"/>
              </a:lnSpc>
              <a:spcBef>
                <a:spcPts val="1600"/>
              </a:spcBef>
              <a:spcAft>
                <a:spcPts val="0"/>
              </a:spcAft>
              <a:buNone/>
            </a:pPr>
            <a:endParaRPr sz="2000" dirty="0">
              <a:solidFill>
                <a:srgbClr val="000000"/>
              </a:solidFill>
            </a:endParaRPr>
          </a:p>
          <a:p>
            <a:pPr lvl="0" rtl="0">
              <a:lnSpc>
                <a:spcPct val="80000"/>
              </a:lnSpc>
              <a:spcBef>
                <a:spcPts val="1600"/>
              </a:spcBef>
              <a:spcAft>
                <a:spcPts val="0"/>
              </a:spcAft>
              <a:buClr>
                <a:srgbClr val="6DB7D7"/>
              </a:buClr>
              <a:buFont typeface="Noto Symbol"/>
              <a:buNone/>
            </a:pPr>
            <a:endParaRPr dirty="0">
              <a:solidFill>
                <a:srgbClr val="000000"/>
              </a:solidFill>
            </a:endParaRPr>
          </a:p>
        </p:txBody>
      </p:sp>
      <p:sp>
        <p:nvSpPr>
          <p:cNvPr id="112" name="Shape 112"/>
          <p:cNvSpPr txBox="1">
            <a:spLocks noGrp="1"/>
          </p:cNvSpPr>
          <p:nvPr>
            <p:ph type="body" idx="2"/>
          </p:nvPr>
        </p:nvSpPr>
        <p:spPr>
          <a:xfrm>
            <a:off x="4832401" y="2009724"/>
            <a:ext cx="3999899" cy="4371449"/>
          </a:xfrm>
          <a:prstGeom prst="rect">
            <a:avLst/>
          </a:prstGeom>
        </p:spPr>
        <p:txBody>
          <a:bodyPr lIns="91425" tIns="91425" rIns="91425" bIns="91425" anchor="t" anchorCtr="0">
            <a:noAutofit/>
          </a:bodyPr>
          <a:lstStyle/>
          <a:p>
            <a:pPr lvl="0" rtl="0">
              <a:lnSpc>
                <a:spcPct val="80000"/>
              </a:lnSpc>
              <a:spcBef>
                <a:spcPts val="0"/>
              </a:spcBef>
              <a:spcAft>
                <a:spcPts val="0"/>
              </a:spcAft>
              <a:buClr>
                <a:srgbClr val="6DB7D7"/>
              </a:buClr>
              <a:buSzPct val="25000"/>
              <a:buFont typeface="Noto Symbol"/>
              <a:buNone/>
            </a:pPr>
            <a:r>
              <a:rPr lang="en" sz="2000" b="1" u="sng" dirty="0">
                <a:solidFill>
                  <a:srgbClr val="000000"/>
                </a:solidFill>
              </a:rPr>
              <a:t>Water Displaced Method</a:t>
            </a:r>
          </a:p>
          <a:p>
            <a:pPr marL="457200" lvl="0" indent="-416877" rtl="0">
              <a:lnSpc>
                <a:spcPct val="80000"/>
              </a:lnSpc>
              <a:spcBef>
                <a:spcPts val="1600"/>
              </a:spcBef>
              <a:spcAft>
                <a:spcPts val="0"/>
              </a:spcAft>
              <a:buClr>
                <a:srgbClr val="000000"/>
              </a:buClr>
              <a:buSzPct val="100000"/>
              <a:buFont typeface="Arial"/>
              <a:buAutoNum type="arabicPeriod"/>
            </a:pPr>
            <a:r>
              <a:rPr lang="en" sz="2000" dirty="0">
                <a:solidFill>
                  <a:srgbClr val="000000"/>
                </a:solidFill>
              </a:rPr>
              <a:t>Put a set quantity of water into the graduated cylinder and note the starting volume</a:t>
            </a:r>
          </a:p>
          <a:p>
            <a:pPr marL="457200" lvl="0" indent="-416877" rtl="0">
              <a:lnSpc>
                <a:spcPct val="80000"/>
              </a:lnSpc>
              <a:spcBef>
                <a:spcPts val="1600"/>
              </a:spcBef>
              <a:spcAft>
                <a:spcPts val="0"/>
              </a:spcAft>
              <a:buClr>
                <a:srgbClr val="000000"/>
              </a:buClr>
              <a:buSzPct val="100000"/>
              <a:buFont typeface="Arial"/>
              <a:buAutoNum type="arabicPeriod"/>
            </a:pPr>
            <a:r>
              <a:rPr lang="en" sz="2000" dirty="0">
                <a:solidFill>
                  <a:srgbClr val="000000"/>
                </a:solidFill>
              </a:rPr>
              <a:t>Place the irregularly shaped object into the graduated cylinder</a:t>
            </a:r>
          </a:p>
          <a:p>
            <a:pPr marL="457200" lvl="0" indent="-416877" rtl="0">
              <a:lnSpc>
                <a:spcPct val="80000"/>
              </a:lnSpc>
              <a:spcBef>
                <a:spcPts val="1600"/>
              </a:spcBef>
              <a:spcAft>
                <a:spcPts val="0"/>
              </a:spcAft>
              <a:buClr>
                <a:srgbClr val="000000"/>
              </a:buClr>
              <a:buSzPct val="100000"/>
              <a:buFont typeface="Arial"/>
              <a:buAutoNum type="arabicPeriod"/>
            </a:pPr>
            <a:r>
              <a:rPr lang="en" sz="2000" dirty="0">
                <a:solidFill>
                  <a:srgbClr val="000000"/>
                </a:solidFill>
              </a:rPr>
              <a:t>The water will rise - record the new volume</a:t>
            </a:r>
          </a:p>
          <a:p>
            <a:pPr marL="457200" lvl="0" indent="-416877" rtl="0">
              <a:lnSpc>
                <a:spcPct val="80000"/>
              </a:lnSpc>
              <a:spcBef>
                <a:spcPts val="1600"/>
              </a:spcBef>
              <a:spcAft>
                <a:spcPts val="0"/>
              </a:spcAft>
              <a:buClr>
                <a:srgbClr val="000000"/>
              </a:buClr>
              <a:buSzPct val="100000"/>
              <a:buFont typeface="Arial"/>
              <a:buAutoNum type="arabicPeriod"/>
            </a:pPr>
            <a:r>
              <a:rPr lang="en" sz="2000" dirty="0">
                <a:solidFill>
                  <a:srgbClr val="000000"/>
                </a:solidFill>
              </a:rPr>
              <a:t>The difference between the new and starting volumes is the volume of the irregular object</a:t>
            </a:r>
          </a:p>
          <a:p>
            <a:pPr lvl="0" rtl="0">
              <a:spcBef>
                <a:spcPts val="0"/>
              </a:spcBef>
              <a:buNone/>
            </a:pPr>
            <a:endParaRPr dirty="0">
              <a:solidFill>
                <a:srgbClr val="000000"/>
              </a:solidFill>
            </a:endParaRPr>
          </a:p>
        </p:txBody>
      </p:sp>
      <p:pic>
        <p:nvPicPr>
          <p:cNvPr id="113" name="Shape 113"/>
          <p:cNvPicPr preferRelativeResize="0"/>
          <p:nvPr/>
        </p:nvPicPr>
        <p:blipFill rotWithShape="1">
          <a:blip r:embed="rId3">
            <a:alphaModFix/>
          </a:blip>
          <a:srcRect/>
          <a:stretch/>
        </p:blipFill>
        <p:spPr>
          <a:xfrm>
            <a:off x="1017150" y="2964775"/>
            <a:ext cx="2588999" cy="3416399"/>
          </a:xfrm>
          <a:prstGeom prst="rect">
            <a:avLst/>
          </a:prstGeom>
          <a:noFill/>
          <a:ln>
            <a:noFill/>
          </a:ln>
        </p:spPr>
      </p:pic>
    </p:spTree>
    <p:extLst>
      <p:ext uri="{BB962C8B-B14F-4D97-AF65-F5344CB8AC3E}">
        <p14:creationId xmlns:p14="http://schemas.microsoft.com/office/powerpoint/2010/main" val="19174070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pic>
        <p:nvPicPr>
          <p:cNvPr id="10243" name="Picture 9" descr="gradp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pic>
        <p:nvPicPr>
          <p:cNvPr id="11267" name="Content Placeholder 3" descr="displace.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381000"/>
            <a:ext cx="9239250" cy="7239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fontAlgn="auto">
              <a:spcAft>
                <a:spcPts val="0"/>
              </a:spcAft>
              <a:defRPr/>
            </a:pPr>
            <a:r>
              <a:rPr lang="en-US" dirty="0">
                <a:solidFill>
                  <a:schemeClr val="tx1"/>
                </a:solidFill>
              </a:rPr>
              <a:t>Volume of a liquid</a:t>
            </a:r>
          </a:p>
        </p:txBody>
      </p:sp>
      <p:sp>
        <p:nvSpPr>
          <p:cNvPr id="13315" name="Content Placeholder 2"/>
          <p:cNvSpPr>
            <a:spLocks noGrp="1"/>
          </p:cNvSpPr>
          <p:nvPr>
            <p:ph idx="1"/>
          </p:nvPr>
        </p:nvSpPr>
        <p:spPr/>
        <p:txBody>
          <a:bodyPr/>
          <a:lstStyle/>
          <a:p>
            <a:r>
              <a:rPr lang="en-US" altLang="en-US" dirty="0"/>
              <a:t>To find the volume of a liquid, you simply pour it into a beaker or a graduated cylinder and read it in ml. </a:t>
            </a:r>
          </a:p>
        </p:txBody>
      </p:sp>
      <p:pic>
        <p:nvPicPr>
          <p:cNvPr id="13316" name="Picture 2" descr="http://t0.gstatic.com/images?q=tbn:ANd9GcSL8p8JZ_ghcEgITBDjXl_ZlGutziQkK5Y7JrIt-cKl6cIYCEV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752725"/>
            <a:ext cx="22098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http://t1.gstatic.com/images?q=tbn:ANd9GcS-nrJe0ecXcQQUYbAp4ap2xuEgCkmHq-PuWUtulx8RsfLDQF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28975"/>
            <a:ext cx="48006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1" y="304800"/>
            <a:ext cx="8520599" cy="1040317"/>
          </a:xfrm>
          <a:prstGeom prst="rect">
            <a:avLst/>
          </a:prstGeom>
          <a:solidFill>
            <a:srgbClr val="FF0000"/>
          </a:solidFill>
        </p:spPr>
        <p:txBody>
          <a:bodyPr lIns="91425" tIns="91425" rIns="91425" bIns="91425" anchor="t" anchorCtr="0">
            <a:noAutofit/>
          </a:bodyPr>
          <a:lstStyle/>
          <a:p>
            <a:pPr lvl="0" rtl="0">
              <a:spcBef>
                <a:spcPts val="0"/>
              </a:spcBef>
              <a:buNone/>
            </a:pPr>
            <a:r>
              <a:rPr lang="en" dirty="0">
                <a:solidFill>
                  <a:schemeClr val="tx1"/>
                </a:solidFill>
              </a:rPr>
              <a:t>Liquid Volume</a:t>
            </a:r>
          </a:p>
        </p:txBody>
      </p:sp>
      <p:sp>
        <p:nvSpPr>
          <p:cNvPr id="102" name="Shape 102"/>
          <p:cNvSpPr txBox="1">
            <a:spLocks noGrp="1"/>
          </p:cNvSpPr>
          <p:nvPr>
            <p:ph type="body" idx="1"/>
          </p:nvPr>
        </p:nvSpPr>
        <p:spPr>
          <a:xfrm>
            <a:off x="311701" y="2009726"/>
            <a:ext cx="3999899" cy="3674099"/>
          </a:xfrm>
          <a:prstGeom prst="rect">
            <a:avLst/>
          </a:prstGeom>
        </p:spPr>
        <p:txBody>
          <a:bodyPr lIns="91425" tIns="91425" rIns="91425" bIns="91425" anchor="t" anchorCtr="0">
            <a:noAutofit/>
          </a:bodyPr>
          <a:lstStyle/>
          <a:p>
            <a:pPr marL="349250" lvl="0" indent="-349250" rtl="0">
              <a:lnSpc>
                <a:spcPct val="100000"/>
              </a:lnSpc>
              <a:spcBef>
                <a:spcPts val="0"/>
              </a:spcBef>
              <a:spcAft>
                <a:spcPts val="0"/>
              </a:spcAft>
              <a:buClr>
                <a:srgbClr val="000000"/>
              </a:buClr>
              <a:buSzPct val="110000"/>
              <a:buFont typeface="Noto Symbol"/>
              <a:buChar char="●"/>
            </a:pPr>
            <a:r>
              <a:rPr lang="en" sz="2400" dirty="0">
                <a:solidFill>
                  <a:srgbClr val="000000"/>
                </a:solidFill>
              </a:rPr>
              <a:t>Tool:  Graduated Cylinder</a:t>
            </a:r>
          </a:p>
          <a:p>
            <a:pPr marL="349250" lvl="0" indent="-349250" rtl="0">
              <a:lnSpc>
                <a:spcPct val="100000"/>
              </a:lnSpc>
              <a:spcBef>
                <a:spcPts val="1600"/>
              </a:spcBef>
              <a:spcAft>
                <a:spcPts val="0"/>
              </a:spcAft>
              <a:buClr>
                <a:srgbClr val="000000"/>
              </a:buClr>
              <a:buSzPct val="110000"/>
              <a:buFont typeface="Noto Symbol"/>
              <a:buChar char="●"/>
            </a:pPr>
            <a:r>
              <a:rPr lang="en" sz="2400" dirty="0">
                <a:solidFill>
                  <a:srgbClr val="000000"/>
                </a:solidFill>
              </a:rPr>
              <a:t>Units:  milliliters (mL)</a:t>
            </a:r>
          </a:p>
          <a:p>
            <a:pPr lvl="0" rtl="0">
              <a:lnSpc>
                <a:spcPct val="100000"/>
              </a:lnSpc>
              <a:spcBef>
                <a:spcPts val="1600"/>
              </a:spcBef>
              <a:spcAft>
                <a:spcPts val="0"/>
              </a:spcAft>
              <a:buClr>
                <a:srgbClr val="6DB7D7"/>
              </a:buClr>
              <a:buSzPct val="25000"/>
              <a:buFont typeface="Noto Symbol"/>
              <a:buNone/>
            </a:pPr>
            <a:r>
              <a:rPr lang="en" sz="2400" dirty="0">
                <a:solidFill>
                  <a:srgbClr val="000000"/>
                </a:solidFill>
              </a:rPr>
              <a:t>	         liters (L)</a:t>
            </a:r>
          </a:p>
          <a:p>
            <a:pPr marL="349250" lvl="0" indent="-349250" rtl="0">
              <a:lnSpc>
                <a:spcPct val="100000"/>
              </a:lnSpc>
              <a:spcBef>
                <a:spcPts val="1600"/>
              </a:spcBef>
              <a:spcAft>
                <a:spcPts val="0"/>
              </a:spcAft>
              <a:buClr>
                <a:srgbClr val="000000"/>
              </a:buClr>
              <a:buSzPct val="110000"/>
              <a:buFont typeface="Noto Symbol"/>
              <a:buChar char="●"/>
            </a:pPr>
            <a:r>
              <a:rPr lang="en" sz="2400" dirty="0">
                <a:solidFill>
                  <a:srgbClr val="000000"/>
                </a:solidFill>
              </a:rPr>
              <a:t>What is a meniscus?</a:t>
            </a:r>
          </a:p>
          <a:p>
            <a:pPr marL="349250" lvl="1" indent="-6350" rtl="0">
              <a:lnSpc>
                <a:spcPct val="100000"/>
              </a:lnSpc>
              <a:spcBef>
                <a:spcPts val="600"/>
              </a:spcBef>
              <a:spcAft>
                <a:spcPts val="0"/>
              </a:spcAft>
              <a:buClr>
                <a:srgbClr val="205C77"/>
              </a:buClr>
              <a:buSzPct val="25000"/>
              <a:buFont typeface="Noto Symbol"/>
              <a:buNone/>
            </a:pPr>
            <a:r>
              <a:rPr lang="en" sz="2400" dirty="0">
                <a:solidFill>
                  <a:srgbClr val="000000"/>
                </a:solidFill>
              </a:rPr>
              <a:t>A meniscus is the curved surface of a liquid</a:t>
            </a:r>
          </a:p>
        </p:txBody>
      </p:sp>
      <p:sp>
        <p:nvSpPr>
          <p:cNvPr id="103" name="Shape 103"/>
          <p:cNvSpPr txBox="1">
            <a:spLocks noGrp="1"/>
          </p:cNvSpPr>
          <p:nvPr>
            <p:ph type="body" idx="2"/>
          </p:nvPr>
        </p:nvSpPr>
        <p:spPr>
          <a:xfrm>
            <a:off x="4832401" y="2009725"/>
            <a:ext cx="3999899" cy="3416400"/>
          </a:xfrm>
          <a:prstGeom prst="rect">
            <a:avLst/>
          </a:prstGeom>
        </p:spPr>
        <p:txBody>
          <a:bodyPr lIns="91425" tIns="91425" rIns="91425" bIns="91425" anchor="t" anchorCtr="0">
            <a:noAutofit/>
          </a:bodyPr>
          <a:lstStyle/>
          <a:p>
            <a:pPr lvl="0" rtl="0">
              <a:spcBef>
                <a:spcPts val="0"/>
              </a:spcBef>
              <a:buNone/>
            </a:pPr>
            <a:endParaRPr/>
          </a:p>
        </p:txBody>
      </p:sp>
      <p:pic>
        <p:nvPicPr>
          <p:cNvPr id="104" name="Shape 104"/>
          <p:cNvPicPr preferRelativeResize="0"/>
          <p:nvPr/>
        </p:nvPicPr>
        <p:blipFill rotWithShape="1">
          <a:blip r:embed="rId3">
            <a:alphaModFix/>
          </a:blip>
          <a:srcRect/>
          <a:stretch/>
        </p:blipFill>
        <p:spPr>
          <a:xfrm>
            <a:off x="4832400" y="2009726"/>
            <a:ext cx="1823999" cy="3295199"/>
          </a:xfrm>
          <a:prstGeom prst="rect">
            <a:avLst/>
          </a:prstGeom>
          <a:noFill/>
          <a:ln>
            <a:noFill/>
          </a:ln>
        </p:spPr>
      </p:pic>
      <p:pic>
        <p:nvPicPr>
          <p:cNvPr id="105" name="Shape 105"/>
          <p:cNvPicPr preferRelativeResize="0"/>
          <p:nvPr/>
        </p:nvPicPr>
        <p:blipFill rotWithShape="1">
          <a:blip r:embed="rId4">
            <a:alphaModFix/>
          </a:blip>
          <a:srcRect/>
          <a:stretch/>
        </p:blipFill>
        <p:spPr>
          <a:xfrm>
            <a:off x="6656411" y="2448517"/>
            <a:ext cx="2313000" cy="2313000"/>
          </a:xfrm>
          <a:prstGeom prst="rect">
            <a:avLst/>
          </a:prstGeom>
          <a:noFill/>
          <a:ln>
            <a:noFill/>
          </a:ln>
        </p:spPr>
      </p:pic>
    </p:spTree>
    <p:extLst>
      <p:ext uri="{BB962C8B-B14F-4D97-AF65-F5344CB8AC3E}">
        <p14:creationId xmlns:p14="http://schemas.microsoft.com/office/powerpoint/2010/main" val="4074476004"/>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BD27961-BE7B-4112-B055-0CC148FE52A7}"/>
              </a:ext>
            </a:extLst>
          </p:cNvPr>
          <p:cNvSpPr>
            <a:spLocks noGrp="1" noChangeArrowheads="1"/>
          </p:cNvSpPr>
          <p:nvPr>
            <p:ph type="title"/>
          </p:nvPr>
        </p:nvSpPr>
        <p:spPr>
          <a:xfrm>
            <a:off x="395288" y="41275"/>
            <a:ext cx="8280400" cy="2595563"/>
          </a:xfrm>
          <a:solidFill>
            <a:srgbClr val="FF0000"/>
          </a:solidFill>
        </p:spPr>
        <p:txBody>
          <a:bodyPr>
            <a:normAutofit fontScale="90000"/>
          </a:bodyPr>
          <a:lstStyle/>
          <a:p>
            <a:pPr eaLnBrk="1" hangingPunct="1"/>
            <a:r>
              <a:rPr lang="en-US" altLang="en-US" sz="4000" b="1" dirty="0">
                <a:solidFill>
                  <a:schemeClr val="tx1"/>
                </a:solidFill>
              </a:rPr>
              <a:t>Which do you think would have the greater volume?  The greater mass?</a:t>
            </a:r>
            <a:br>
              <a:rPr lang="en-US" altLang="en-US" sz="4000" b="1" dirty="0">
                <a:solidFill>
                  <a:schemeClr val="tx1"/>
                </a:solidFill>
              </a:rPr>
            </a:br>
            <a:br>
              <a:rPr lang="en-US" altLang="en-US" sz="4000" b="1" dirty="0">
                <a:solidFill>
                  <a:schemeClr val="tx1"/>
                </a:solidFill>
              </a:rPr>
            </a:br>
            <a:r>
              <a:rPr lang="en-US" altLang="en-US" sz="4000" b="1" dirty="0">
                <a:solidFill>
                  <a:schemeClr val="tx1"/>
                </a:solidFill>
              </a:rPr>
              <a:t>Why?</a:t>
            </a:r>
          </a:p>
        </p:txBody>
      </p:sp>
      <p:pic>
        <p:nvPicPr>
          <p:cNvPr id="33797" name="Picture 5" descr="feathers_falling_hg_clr">
            <a:extLst>
              <a:ext uri="{FF2B5EF4-FFF2-40B4-BE49-F238E27FC236}">
                <a16:creationId xmlns:a16="http://schemas.microsoft.com/office/drawing/2014/main" id="{2E96DCB0-BC3B-4708-891B-F9A1967936F6}"/>
              </a:ext>
            </a:extLst>
          </p:cNvPr>
          <p:cNvPicPr>
            <a:picLocks noGrp="1" noChangeAspect="1" noChangeArrowheads="1" noCro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4213225"/>
            <a:ext cx="4859338" cy="264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9" name="Rectangle 7">
            <a:extLst>
              <a:ext uri="{FF2B5EF4-FFF2-40B4-BE49-F238E27FC236}">
                <a16:creationId xmlns:a16="http://schemas.microsoft.com/office/drawing/2014/main" id="{E215AF49-75AA-4649-B5B7-EF573028B94C}"/>
              </a:ext>
            </a:extLst>
          </p:cNvPr>
          <p:cNvSpPr>
            <a:spLocks noChangeArrowheads="1"/>
          </p:cNvSpPr>
          <p:nvPr/>
        </p:nvSpPr>
        <p:spPr bwMode="auto">
          <a:xfrm>
            <a:off x="1116013" y="3213100"/>
            <a:ext cx="2878137" cy="259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800" b="1"/>
              <a:t>1 kg of feathers </a:t>
            </a:r>
          </a:p>
          <a:p>
            <a:pPr eaLnBrk="1" hangingPunct="1"/>
            <a:endParaRPr lang="en-US" altLang="en-US" sz="2800" b="1"/>
          </a:p>
        </p:txBody>
      </p:sp>
      <p:sp>
        <p:nvSpPr>
          <p:cNvPr id="33801" name="Rectangle 9">
            <a:extLst>
              <a:ext uri="{FF2B5EF4-FFF2-40B4-BE49-F238E27FC236}">
                <a16:creationId xmlns:a16="http://schemas.microsoft.com/office/drawing/2014/main" id="{196532E0-7FE8-4B9C-94D0-794B0DACF093}"/>
              </a:ext>
            </a:extLst>
          </p:cNvPr>
          <p:cNvSpPr>
            <a:spLocks noChangeArrowheads="1"/>
          </p:cNvSpPr>
          <p:nvPr/>
        </p:nvSpPr>
        <p:spPr bwMode="auto">
          <a:xfrm>
            <a:off x="5435600" y="2924175"/>
            <a:ext cx="3455988"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800" b="1"/>
              <a:t>1 kg of rocks</a:t>
            </a:r>
          </a:p>
        </p:txBody>
      </p:sp>
      <p:pic>
        <p:nvPicPr>
          <p:cNvPr id="33802" name="Picture 10" descr="ant_worker_carrying_rock_hg_clr">
            <a:extLst>
              <a:ext uri="{FF2B5EF4-FFF2-40B4-BE49-F238E27FC236}">
                <a16:creationId xmlns:a16="http://schemas.microsoft.com/office/drawing/2014/main" id="{50C544B2-FFAF-4002-B677-35B2DA50BD6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933825"/>
            <a:ext cx="3333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990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blinds(horizontal)">
                                      <p:cBhvr>
                                        <p:cTn id="7" dur="500"/>
                                        <p:tgtEl>
                                          <p:spTgt spid="33799"/>
                                        </p:tgtEl>
                                      </p:cBhvr>
                                    </p:animEffect>
                                  </p:childTnLst>
                                </p:cTn>
                              </p:par>
                              <p:par>
                                <p:cTn id="8" presetID="4" presetClass="entr" presetSubtype="16" fill="hold"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box(in)">
                                      <p:cBhvr>
                                        <p:cTn id="10" dur="500"/>
                                        <p:tgtEl>
                                          <p:spTgt spid="337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3801"/>
                                        </p:tgtEl>
                                        <p:attrNameLst>
                                          <p:attrName>style.visibility</p:attrName>
                                        </p:attrNameLst>
                                      </p:cBhvr>
                                      <p:to>
                                        <p:strVal val="visible"/>
                                      </p:to>
                                    </p:set>
                                    <p:animEffect transition="in" filter="checkerboard(across)">
                                      <p:cBhvr>
                                        <p:cTn id="15" dur="500"/>
                                        <p:tgtEl>
                                          <p:spTgt spid="33801"/>
                                        </p:tgtEl>
                                      </p:cBhvr>
                                    </p:animEffect>
                                  </p:childTnLst>
                                </p:cTn>
                              </p:par>
                              <p:par>
                                <p:cTn id="16" presetID="5" presetClass="entr" presetSubtype="10" fill="hold" nodeType="withEffect">
                                  <p:stCondLst>
                                    <p:cond delay="0"/>
                                  </p:stCondLst>
                                  <p:childTnLst>
                                    <p:set>
                                      <p:cBhvr>
                                        <p:cTn id="17" dur="1" fill="hold">
                                          <p:stCondLst>
                                            <p:cond delay="0"/>
                                          </p:stCondLst>
                                        </p:cTn>
                                        <p:tgtEl>
                                          <p:spTgt spid="33802"/>
                                        </p:tgtEl>
                                        <p:attrNameLst>
                                          <p:attrName>style.visibility</p:attrName>
                                        </p:attrNameLst>
                                      </p:cBhvr>
                                      <p:to>
                                        <p:strVal val="visible"/>
                                      </p:to>
                                    </p:set>
                                    <p:animEffect transition="in" filter="checkerboard(across)">
                                      <p:cBhvr>
                                        <p:cTn id="18"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0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1" y="304800"/>
            <a:ext cx="8520599" cy="990600"/>
          </a:xfrm>
          <a:prstGeom prst="rect">
            <a:avLst/>
          </a:prstGeom>
          <a:solidFill>
            <a:srgbClr val="FF0000"/>
          </a:solidFill>
        </p:spPr>
        <p:txBody>
          <a:bodyPr lIns="91425" tIns="91425" rIns="91425" bIns="91425" anchor="t" anchorCtr="0">
            <a:noAutofit/>
          </a:bodyPr>
          <a:lstStyle/>
          <a:p>
            <a:pPr rtl="0">
              <a:spcBef>
                <a:spcPts val="0"/>
              </a:spcBef>
              <a:buNone/>
            </a:pPr>
            <a:r>
              <a:rPr lang="en" b="1" dirty="0">
                <a:solidFill>
                  <a:schemeClr val="tx1"/>
                </a:solidFill>
              </a:rPr>
              <a:t>What is Density?</a:t>
            </a:r>
          </a:p>
          <a:p>
            <a:pPr rtl="0">
              <a:spcBef>
                <a:spcPts val="0"/>
              </a:spcBef>
              <a:buNone/>
            </a:pPr>
            <a:endParaRPr dirty="0">
              <a:solidFill>
                <a:schemeClr val="tx1"/>
              </a:solidFill>
            </a:endParaRPr>
          </a:p>
          <a:p>
            <a:pPr>
              <a:spcBef>
                <a:spcPts val="0"/>
              </a:spcBef>
              <a:buNone/>
            </a:pPr>
            <a:endParaRPr dirty="0"/>
          </a:p>
        </p:txBody>
      </p:sp>
      <p:sp>
        <p:nvSpPr>
          <p:cNvPr id="119" name="Shape 119"/>
          <p:cNvSpPr txBox="1">
            <a:spLocks noGrp="1"/>
          </p:cNvSpPr>
          <p:nvPr>
            <p:ph type="body" idx="1"/>
          </p:nvPr>
        </p:nvSpPr>
        <p:spPr>
          <a:xfrm>
            <a:off x="311701" y="1753975"/>
            <a:ext cx="8520599" cy="2442300"/>
          </a:xfrm>
          <a:prstGeom prst="rect">
            <a:avLst/>
          </a:prstGeom>
        </p:spPr>
        <p:txBody>
          <a:bodyPr lIns="91425" tIns="91425" rIns="91425" bIns="91425" anchor="t" anchorCtr="0">
            <a:noAutofit/>
          </a:bodyPr>
          <a:lstStyle/>
          <a:p>
            <a:pPr marL="457200" lvl="0" indent="-228600" rtl="0">
              <a:spcBef>
                <a:spcPts val="0"/>
              </a:spcBef>
              <a:buClr>
                <a:srgbClr val="000000"/>
              </a:buClr>
            </a:pPr>
            <a:r>
              <a:rPr lang="en" dirty="0">
                <a:solidFill>
                  <a:srgbClr val="000000"/>
                </a:solidFill>
              </a:rPr>
              <a:t>Density is the </a:t>
            </a:r>
            <a:r>
              <a:rPr lang="en" b="1" dirty="0"/>
              <a:t>amount of matter in a given space.</a:t>
            </a:r>
          </a:p>
          <a:p>
            <a:pPr lvl="0" rtl="0">
              <a:spcBef>
                <a:spcPts val="0"/>
              </a:spcBef>
              <a:buNone/>
            </a:pPr>
            <a:endParaRPr sz="1200" b="1" dirty="0">
              <a:solidFill>
                <a:srgbClr val="FF00FF"/>
              </a:solidFill>
            </a:endParaRPr>
          </a:p>
          <a:p>
            <a:pPr marL="457200" lvl="0" indent="-228600" rtl="0">
              <a:spcBef>
                <a:spcPts val="0"/>
              </a:spcBef>
              <a:buClr>
                <a:srgbClr val="000000"/>
              </a:buClr>
            </a:pPr>
            <a:r>
              <a:rPr lang="en" dirty="0">
                <a:solidFill>
                  <a:srgbClr val="000000"/>
                </a:solidFill>
              </a:rPr>
              <a:t>Density is a </a:t>
            </a:r>
            <a:r>
              <a:rPr lang="en" b="1" dirty="0"/>
              <a:t>physical property</a:t>
            </a:r>
            <a:r>
              <a:rPr lang="en" dirty="0"/>
              <a:t> </a:t>
            </a:r>
            <a:r>
              <a:rPr lang="en" dirty="0">
                <a:solidFill>
                  <a:srgbClr val="000000"/>
                </a:solidFill>
              </a:rPr>
              <a:t>because it can be observed/measured without changing the object.</a:t>
            </a:r>
          </a:p>
          <a:p>
            <a:pPr lvl="0" rtl="0">
              <a:spcBef>
                <a:spcPts val="0"/>
              </a:spcBef>
              <a:buNone/>
            </a:pPr>
            <a:endParaRPr sz="1200" dirty="0">
              <a:solidFill>
                <a:srgbClr val="000000"/>
              </a:solidFill>
            </a:endParaRPr>
          </a:p>
          <a:p>
            <a:pPr marL="457200" lvl="0" indent="-228600" rtl="0">
              <a:spcBef>
                <a:spcPts val="0"/>
              </a:spcBef>
              <a:buClr>
                <a:srgbClr val="000000"/>
              </a:buClr>
            </a:pPr>
            <a:r>
              <a:rPr lang="en" dirty="0">
                <a:solidFill>
                  <a:srgbClr val="000000"/>
                </a:solidFill>
              </a:rPr>
              <a:t>Density can be used to identify substances because </a:t>
            </a:r>
            <a:r>
              <a:rPr lang="en" b="1" dirty="0"/>
              <a:t>no two substances have the same density.</a:t>
            </a:r>
          </a:p>
          <a:p>
            <a:pPr lvl="0" rtl="0">
              <a:spcBef>
                <a:spcPts val="0"/>
              </a:spcBef>
              <a:buNone/>
            </a:pPr>
            <a:endParaRPr sz="1200" b="1" dirty="0">
              <a:solidFill>
                <a:srgbClr val="FF00FF"/>
              </a:solidFill>
            </a:endParaRPr>
          </a:p>
          <a:p>
            <a:pPr marL="457200" lvl="0" indent="-228600" rtl="0">
              <a:spcBef>
                <a:spcPts val="0"/>
              </a:spcBef>
              <a:buClr>
                <a:srgbClr val="000000"/>
              </a:buClr>
            </a:pPr>
            <a:r>
              <a:rPr lang="en" dirty="0">
                <a:solidFill>
                  <a:srgbClr val="000000"/>
                </a:solidFill>
              </a:rPr>
              <a:t>Density </a:t>
            </a:r>
            <a:r>
              <a:rPr lang="en" b="1" dirty="0"/>
              <a:t>does not depend on size or shape</a:t>
            </a:r>
            <a:r>
              <a:rPr lang="en" dirty="0"/>
              <a:t> </a:t>
            </a:r>
            <a:r>
              <a:rPr lang="en" dirty="0">
                <a:solidFill>
                  <a:srgbClr val="000000"/>
                </a:solidFill>
              </a:rPr>
              <a:t>- the density of a single substance will remain the same no matter the sample’s size or shape.</a:t>
            </a:r>
          </a:p>
          <a:p>
            <a:pPr lvl="0">
              <a:spcBef>
                <a:spcPts val="0"/>
              </a:spcBef>
              <a:buNone/>
            </a:pPr>
            <a:endParaRPr dirty="0">
              <a:solidFill>
                <a:srgbClr val="000000"/>
              </a:solidFill>
            </a:endParaRPr>
          </a:p>
        </p:txBody>
      </p:sp>
    </p:spTree>
    <p:extLst>
      <p:ext uri="{BB962C8B-B14F-4D97-AF65-F5344CB8AC3E}">
        <p14:creationId xmlns:p14="http://schemas.microsoft.com/office/powerpoint/2010/main" val="43830410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3048000" y="0"/>
            <a:ext cx="3048000" cy="762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panose="020B0806030902050204" pitchFamily="34" charset="0"/>
              </a:rPr>
              <a:t>DENSITY</a:t>
            </a:r>
          </a:p>
        </p:txBody>
      </p:sp>
      <p:sp>
        <p:nvSpPr>
          <p:cNvPr id="2051" name="Rectangle 3"/>
          <p:cNvSpPr>
            <a:spLocks noChangeArrowheads="1"/>
          </p:cNvSpPr>
          <p:nvPr/>
        </p:nvSpPr>
        <p:spPr bwMode="auto">
          <a:xfrm>
            <a:off x="533400" y="1600200"/>
            <a:ext cx="7924800" cy="1447800"/>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52" name="Text Box 4"/>
          <p:cNvSpPr txBox="1">
            <a:spLocks noChangeArrowheads="1"/>
          </p:cNvSpPr>
          <p:nvPr/>
        </p:nvSpPr>
        <p:spPr bwMode="auto">
          <a:xfrm>
            <a:off x="685800" y="1600200"/>
            <a:ext cx="754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0000"/>
                </a:solidFill>
                <a:latin typeface="Kristen ITC" panose="03050502040202030202" pitchFamily="66" charset="0"/>
              </a:rPr>
              <a:t>Density is a measure of how tightly packed and how heavy the molecules are in an object.  Density is the amount of matter within a certain volume (or space).</a:t>
            </a:r>
          </a:p>
        </p:txBody>
      </p:sp>
      <p:sp>
        <p:nvSpPr>
          <p:cNvPr id="2058" name="Text Box 10"/>
          <p:cNvSpPr txBox="1">
            <a:spLocks noChangeArrowheads="1"/>
          </p:cNvSpPr>
          <p:nvPr/>
        </p:nvSpPr>
        <p:spPr bwMode="auto">
          <a:xfrm>
            <a:off x="304800" y="4876800"/>
            <a:ext cx="830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2000">
              <a:latin typeface="Kristen ITC" panose="03050502040202030202" pitchFamily="66" charset="0"/>
            </a:endParaRPr>
          </a:p>
        </p:txBody>
      </p:sp>
      <p:pic>
        <p:nvPicPr>
          <p:cNvPr id="14342" name="Picture 16" descr="beakers_stir_stick_mo_a_l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3124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0" descr="wat_1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35687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1" descr="ice_10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095625"/>
            <a:ext cx="3608388"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2" descr="scale_up_down_lg_cl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0"/>
            <a:ext cx="2514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box(in)">
                                      <p:cBhvr>
                                        <p:cTn id="13" dur="500"/>
                                        <p:tgtEl>
                                          <p:spTgt spid="20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blinds(horizontal)">
                                      <p:cBhvr>
                                        <p:cTn id="18" dur="500"/>
                                        <p:tgtEl>
                                          <p:spTgt spid="20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nodePh="1">
                                  <p:stCondLst>
                                    <p:cond delay="0"/>
                                  </p:stCondLst>
                                  <p:endCondLst>
                                    <p:cond evt="begin" delay="0">
                                      <p:tn val="21"/>
                                    </p:cond>
                                  </p:endCondLst>
                                  <p:childTnLst>
                                    <p:set>
                                      <p:cBhvr>
                                        <p:cTn id="22" dur="1" fill="hold">
                                          <p:stCondLst>
                                            <p:cond delay="0"/>
                                          </p:stCondLst>
                                        </p:cTn>
                                        <p:tgtEl>
                                          <p:spTgt spid="2058"/>
                                        </p:tgtEl>
                                        <p:attrNameLst>
                                          <p:attrName>style.visibility</p:attrName>
                                        </p:attrNameLst>
                                      </p:cBhvr>
                                      <p:to>
                                        <p:strVal val="visible"/>
                                      </p:to>
                                    </p:set>
                                    <p:anim calcmode="lin" valueType="num">
                                      <p:cBhvr>
                                        <p:cTn id="23" dur="500" fill="hold"/>
                                        <p:tgtEl>
                                          <p:spTgt spid="2058"/>
                                        </p:tgtEl>
                                        <p:attrNameLst>
                                          <p:attrName>ppt_w</p:attrName>
                                        </p:attrNameLst>
                                      </p:cBhvr>
                                      <p:tavLst>
                                        <p:tav tm="0">
                                          <p:val>
                                            <p:fltVal val="0"/>
                                          </p:val>
                                        </p:tav>
                                        <p:tav tm="100000">
                                          <p:val>
                                            <p:strVal val="#ppt_w"/>
                                          </p:val>
                                        </p:tav>
                                      </p:tavLst>
                                    </p:anim>
                                    <p:anim calcmode="lin" valueType="num">
                                      <p:cBhvr>
                                        <p:cTn id="24" dur="500" fill="hold"/>
                                        <p:tgtEl>
                                          <p:spTgt spid="20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1" grpId="0" animBg="1"/>
      <p:bldP spid="2052" grpId="0" autoUpdateAnimBg="0"/>
      <p:bldP spid="205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E2600-D835-46E6-9838-606458C5A609}"/>
              </a:ext>
            </a:extLst>
          </p:cNvPr>
          <p:cNvSpPr>
            <a:spLocks noGrp="1"/>
          </p:cNvSpPr>
          <p:nvPr>
            <p:ph type="title"/>
          </p:nvPr>
        </p:nvSpPr>
        <p:spPr>
          <a:solidFill>
            <a:srgbClr val="FF0000"/>
          </a:solidFill>
        </p:spPr>
        <p:txBody>
          <a:bodyPr/>
          <a:lstStyle/>
          <a:p>
            <a:r>
              <a:rPr lang="en-US" dirty="0">
                <a:solidFill>
                  <a:schemeClr val="tx1"/>
                </a:solidFill>
              </a:rPr>
              <a:t>Learning Objectives</a:t>
            </a:r>
          </a:p>
        </p:txBody>
      </p:sp>
      <p:sp>
        <p:nvSpPr>
          <p:cNvPr id="3" name="Content Placeholder 2">
            <a:extLst>
              <a:ext uri="{FF2B5EF4-FFF2-40B4-BE49-F238E27FC236}">
                <a16:creationId xmlns:a16="http://schemas.microsoft.com/office/drawing/2014/main" id="{C353F808-F236-4198-AA95-5D5C48CB343E}"/>
              </a:ext>
            </a:extLst>
          </p:cNvPr>
          <p:cNvSpPr>
            <a:spLocks noGrp="1"/>
          </p:cNvSpPr>
          <p:nvPr>
            <p:ph idx="1"/>
          </p:nvPr>
        </p:nvSpPr>
        <p:spPr/>
        <p:txBody>
          <a:bodyPr/>
          <a:lstStyle/>
          <a:p>
            <a:r>
              <a:rPr lang="en-US" dirty="0"/>
              <a:t>I can measure length using the metric side of the ruler.</a:t>
            </a:r>
          </a:p>
          <a:p>
            <a:r>
              <a:rPr lang="en-US" dirty="0"/>
              <a:t>I can find the mass of an object using a balance.</a:t>
            </a:r>
          </a:p>
          <a:p>
            <a:r>
              <a:rPr lang="en-US" dirty="0"/>
              <a:t>I can know the difference between mass and weight.</a:t>
            </a:r>
          </a:p>
          <a:p>
            <a:r>
              <a:rPr lang="en-US" dirty="0"/>
              <a:t>I can find the volume of an object by using the water displacement method or length x width x height.</a:t>
            </a:r>
          </a:p>
          <a:p>
            <a:r>
              <a:rPr lang="en-US" dirty="0"/>
              <a:t>I can calculate density.</a:t>
            </a:r>
          </a:p>
          <a:p>
            <a:r>
              <a:rPr lang="en-US" dirty="0"/>
              <a:t>I can find relative density by how liquids layer.</a:t>
            </a:r>
          </a:p>
        </p:txBody>
      </p:sp>
    </p:spTree>
    <p:extLst>
      <p:ext uri="{BB962C8B-B14F-4D97-AF65-F5344CB8AC3E}">
        <p14:creationId xmlns:p14="http://schemas.microsoft.com/office/powerpoint/2010/main" val="2046048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0000"/>
          </a:solidFill>
        </p:spPr>
        <p:txBody>
          <a:bodyPr/>
          <a:lstStyle/>
          <a:p>
            <a:pPr fontAlgn="auto">
              <a:spcAft>
                <a:spcPts val="0"/>
              </a:spcAft>
              <a:defRPr/>
            </a:pPr>
            <a:r>
              <a:rPr lang="en-US" dirty="0">
                <a:solidFill>
                  <a:schemeClr val="tx1"/>
                </a:solidFill>
              </a:rPr>
              <a:t>Which one is more dense?</a:t>
            </a:r>
          </a:p>
        </p:txBody>
      </p:sp>
      <p:sp>
        <p:nvSpPr>
          <p:cNvPr id="15363" name="Rectangle 3"/>
          <p:cNvSpPr>
            <a:spLocks noGrp="1" noChangeArrowheads="1"/>
          </p:cNvSpPr>
          <p:nvPr>
            <p:ph idx="1"/>
          </p:nvPr>
        </p:nvSpPr>
        <p:spPr/>
        <p:txBody>
          <a:bodyPr/>
          <a:lstStyle/>
          <a:p>
            <a:pPr marL="136525" indent="0">
              <a:buNone/>
            </a:pPr>
            <a:endParaRPr lang="en-US" altLang="en-US" dirty="0"/>
          </a:p>
          <a:p>
            <a:endParaRPr lang="en-US" altLang="en-US" dirty="0"/>
          </a:p>
          <a:p>
            <a:r>
              <a:rPr lang="en-US" altLang="en-US" dirty="0"/>
              <a:t>How about this: Which square is more dense?</a:t>
            </a:r>
          </a:p>
        </p:txBody>
      </p:sp>
      <p:sp>
        <p:nvSpPr>
          <p:cNvPr id="15364" name="Rectangle 4"/>
          <p:cNvSpPr>
            <a:spLocks noChangeArrowheads="1"/>
          </p:cNvSpPr>
          <p:nvPr/>
        </p:nvSpPr>
        <p:spPr bwMode="auto">
          <a:xfrm>
            <a:off x="1447800" y="4038600"/>
            <a:ext cx="1905000" cy="1905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5" name="Rectangle 5"/>
          <p:cNvSpPr>
            <a:spLocks noChangeArrowheads="1"/>
          </p:cNvSpPr>
          <p:nvPr/>
        </p:nvSpPr>
        <p:spPr bwMode="auto">
          <a:xfrm>
            <a:off x="5334000" y="4038600"/>
            <a:ext cx="1905000" cy="1905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6" name="Oval 6"/>
          <p:cNvSpPr>
            <a:spLocks noChangeArrowheads="1"/>
          </p:cNvSpPr>
          <p:nvPr/>
        </p:nvSpPr>
        <p:spPr bwMode="auto">
          <a:xfrm>
            <a:off x="1676400" y="41910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7" name="Oval 7"/>
          <p:cNvSpPr>
            <a:spLocks noChangeArrowheads="1"/>
          </p:cNvSpPr>
          <p:nvPr/>
        </p:nvSpPr>
        <p:spPr bwMode="auto">
          <a:xfrm>
            <a:off x="1905000" y="54102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8" name="Oval 8"/>
          <p:cNvSpPr>
            <a:spLocks noChangeArrowheads="1"/>
          </p:cNvSpPr>
          <p:nvPr/>
        </p:nvSpPr>
        <p:spPr bwMode="auto">
          <a:xfrm>
            <a:off x="2667000" y="46482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9" name="Oval 9"/>
          <p:cNvSpPr>
            <a:spLocks noChangeArrowheads="1"/>
          </p:cNvSpPr>
          <p:nvPr/>
        </p:nvSpPr>
        <p:spPr bwMode="auto">
          <a:xfrm>
            <a:off x="2971800" y="56388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70" name="Oval 10"/>
          <p:cNvSpPr>
            <a:spLocks noChangeArrowheads="1"/>
          </p:cNvSpPr>
          <p:nvPr/>
        </p:nvSpPr>
        <p:spPr bwMode="auto">
          <a:xfrm>
            <a:off x="1981200" y="47244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71" name="Oval 12"/>
          <p:cNvSpPr>
            <a:spLocks noChangeArrowheads="1"/>
          </p:cNvSpPr>
          <p:nvPr/>
        </p:nvSpPr>
        <p:spPr bwMode="auto">
          <a:xfrm>
            <a:off x="5562600" y="42672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72" name="Oval 13"/>
          <p:cNvSpPr>
            <a:spLocks noChangeArrowheads="1"/>
          </p:cNvSpPr>
          <p:nvPr/>
        </p:nvSpPr>
        <p:spPr bwMode="auto">
          <a:xfrm>
            <a:off x="5943600" y="42672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73" name="Oval 14"/>
          <p:cNvSpPr>
            <a:spLocks noChangeArrowheads="1"/>
          </p:cNvSpPr>
          <p:nvPr/>
        </p:nvSpPr>
        <p:spPr bwMode="auto">
          <a:xfrm>
            <a:off x="5638800" y="48768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74" name="Oval 15"/>
          <p:cNvSpPr>
            <a:spLocks noChangeArrowheads="1"/>
          </p:cNvSpPr>
          <p:nvPr/>
        </p:nvSpPr>
        <p:spPr bwMode="auto">
          <a:xfrm>
            <a:off x="6477000" y="43434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75" name="Oval 16"/>
          <p:cNvSpPr>
            <a:spLocks noChangeArrowheads="1"/>
          </p:cNvSpPr>
          <p:nvPr/>
        </p:nvSpPr>
        <p:spPr bwMode="auto">
          <a:xfrm>
            <a:off x="6096000" y="55626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76" name="Oval 17"/>
          <p:cNvSpPr>
            <a:spLocks noChangeArrowheads="1"/>
          </p:cNvSpPr>
          <p:nvPr/>
        </p:nvSpPr>
        <p:spPr bwMode="auto">
          <a:xfrm>
            <a:off x="6096000" y="49530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77" name="Oval 18"/>
          <p:cNvSpPr>
            <a:spLocks noChangeArrowheads="1"/>
          </p:cNvSpPr>
          <p:nvPr/>
        </p:nvSpPr>
        <p:spPr bwMode="auto">
          <a:xfrm>
            <a:off x="6477000" y="48006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78" name="Oval 19"/>
          <p:cNvSpPr>
            <a:spLocks noChangeArrowheads="1"/>
          </p:cNvSpPr>
          <p:nvPr/>
        </p:nvSpPr>
        <p:spPr bwMode="auto">
          <a:xfrm>
            <a:off x="6858000" y="44958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79" name="Oval 20"/>
          <p:cNvSpPr>
            <a:spLocks noChangeArrowheads="1"/>
          </p:cNvSpPr>
          <p:nvPr/>
        </p:nvSpPr>
        <p:spPr bwMode="auto">
          <a:xfrm>
            <a:off x="6324600" y="52578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80" name="Oval 21"/>
          <p:cNvSpPr>
            <a:spLocks noChangeArrowheads="1"/>
          </p:cNvSpPr>
          <p:nvPr/>
        </p:nvSpPr>
        <p:spPr bwMode="auto">
          <a:xfrm>
            <a:off x="6934200" y="50292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81" name="Oval 22"/>
          <p:cNvSpPr>
            <a:spLocks noChangeArrowheads="1"/>
          </p:cNvSpPr>
          <p:nvPr/>
        </p:nvSpPr>
        <p:spPr bwMode="auto">
          <a:xfrm>
            <a:off x="5715000" y="56388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82" name="Oval 23"/>
          <p:cNvSpPr>
            <a:spLocks noChangeArrowheads="1"/>
          </p:cNvSpPr>
          <p:nvPr/>
        </p:nvSpPr>
        <p:spPr bwMode="auto">
          <a:xfrm>
            <a:off x="6934200" y="56388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83" name="Oval 24"/>
          <p:cNvSpPr>
            <a:spLocks noChangeArrowheads="1"/>
          </p:cNvSpPr>
          <p:nvPr/>
        </p:nvSpPr>
        <p:spPr bwMode="auto">
          <a:xfrm>
            <a:off x="5410200" y="45720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84" name="Oval 25"/>
          <p:cNvSpPr>
            <a:spLocks noChangeArrowheads="1"/>
          </p:cNvSpPr>
          <p:nvPr/>
        </p:nvSpPr>
        <p:spPr bwMode="auto">
          <a:xfrm>
            <a:off x="5867400" y="45720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85" name="Oval 26"/>
          <p:cNvSpPr>
            <a:spLocks noChangeArrowheads="1"/>
          </p:cNvSpPr>
          <p:nvPr/>
        </p:nvSpPr>
        <p:spPr bwMode="auto">
          <a:xfrm>
            <a:off x="6477000" y="56388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86" name="Oval 27"/>
          <p:cNvSpPr>
            <a:spLocks noChangeArrowheads="1"/>
          </p:cNvSpPr>
          <p:nvPr/>
        </p:nvSpPr>
        <p:spPr bwMode="auto">
          <a:xfrm>
            <a:off x="6172200" y="46482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87" name="Oval 28"/>
          <p:cNvSpPr>
            <a:spLocks noChangeArrowheads="1"/>
          </p:cNvSpPr>
          <p:nvPr/>
        </p:nvSpPr>
        <p:spPr bwMode="auto">
          <a:xfrm>
            <a:off x="5715000" y="51816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88" name="Oval 29"/>
          <p:cNvSpPr>
            <a:spLocks noChangeArrowheads="1"/>
          </p:cNvSpPr>
          <p:nvPr/>
        </p:nvSpPr>
        <p:spPr bwMode="auto">
          <a:xfrm>
            <a:off x="6629400" y="50292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89" name="Oval 30"/>
          <p:cNvSpPr>
            <a:spLocks noChangeArrowheads="1"/>
          </p:cNvSpPr>
          <p:nvPr/>
        </p:nvSpPr>
        <p:spPr bwMode="auto">
          <a:xfrm>
            <a:off x="6629400" y="53340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90" name="Oval 31"/>
          <p:cNvSpPr>
            <a:spLocks noChangeArrowheads="1"/>
          </p:cNvSpPr>
          <p:nvPr/>
        </p:nvSpPr>
        <p:spPr bwMode="auto">
          <a:xfrm>
            <a:off x="6705600" y="41910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animBg="1"/>
      <p:bldP spid="153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FF0000"/>
          </a:solidFill>
        </p:spPr>
        <p:txBody>
          <a:bodyPr/>
          <a:lstStyle/>
          <a:p>
            <a:pPr fontAlgn="auto">
              <a:spcAft>
                <a:spcPts val="0"/>
              </a:spcAft>
              <a:defRPr/>
            </a:pPr>
            <a:r>
              <a:rPr lang="en-US" dirty="0">
                <a:solidFill>
                  <a:schemeClr val="tx1"/>
                </a:solidFill>
              </a:rPr>
              <a:t>Which one is more dense?</a:t>
            </a:r>
          </a:p>
        </p:txBody>
      </p:sp>
      <p:sp>
        <p:nvSpPr>
          <p:cNvPr id="16387" name="Rectangle 3"/>
          <p:cNvSpPr>
            <a:spLocks noGrp="1" noChangeArrowheads="1"/>
          </p:cNvSpPr>
          <p:nvPr>
            <p:ph idx="1"/>
          </p:nvPr>
        </p:nvSpPr>
        <p:spPr/>
        <p:txBody>
          <a:bodyPr/>
          <a:lstStyle/>
          <a:p>
            <a:r>
              <a:rPr lang="en-US" altLang="en-US" dirty="0"/>
              <a:t>Now which one is more dense?</a:t>
            </a:r>
          </a:p>
        </p:txBody>
      </p:sp>
      <p:sp>
        <p:nvSpPr>
          <p:cNvPr id="16388" name="Rectangle 4"/>
          <p:cNvSpPr>
            <a:spLocks noChangeArrowheads="1"/>
          </p:cNvSpPr>
          <p:nvPr/>
        </p:nvSpPr>
        <p:spPr bwMode="auto">
          <a:xfrm>
            <a:off x="1752600" y="2590800"/>
            <a:ext cx="990600" cy="990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89" name="Rectangle 5"/>
          <p:cNvSpPr>
            <a:spLocks noChangeArrowheads="1"/>
          </p:cNvSpPr>
          <p:nvPr/>
        </p:nvSpPr>
        <p:spPr bwMode="auto">
          <a:xfrm>
            <a:off x="4343400" y="2514600"/>
            <a:ext cx="2057400" cy="2057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0" name="Oval 6"/>
          <p:cNvSpPr>
            <a:spLocks noChangeArrowheads="1"/>
          </p:cNvSpPr>
          <p:nvPr/>
        </p:nvSpPr>
        <p:spPr bwMode="auto">
          <a:xfrm>
            <a:off x="1905000" y="27432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1" name="Oval 7"/>
          <p:cNvSpPr>
            <a:spLocks noChangeArrowheads="1"/>
          </p:cNvSpPr>
          <p:nvPr/>
        </p:nvSpPr>
        <p:spPr bwMode="auto">
          <a:xfrm>
            <a:off x="2209800" y="28194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2" name="Oval 8"/>
          <p:cNvSpPr>
            <a:spLocks noChangeArrowheads="1"/>
          </p:cNvSpPr>
          <p:nvPr/>
        </p:nvSpPr>
        <p:spPr bwMode="auto">
          <a:xfrm>
            <a:off x="1905000" y="32766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3" name="Oval 9"/>
          <p:cNvSpPr>
            <a:spLocks noChangeArrowheads="1"/>
          </p:cNvSpPr>
          <p:nvPr/>
        </p:nvSpPr>
        <p:spPr bwMode="auto">
          <a:xfrm>
            <a:off x="2286000" y="31242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4" name="Oval 10"/>
          <p:cNvSpPr>
            <a:spLocks noChangeArrowheads="1"/>
          </p:cNvSpPr>
          <p:nvPr/>
        </p:nvSpPr>
        <p:spPr bwMode="auto">
          <a:xfrm>
            <a:off x="2514600" y="27432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5" name="Oval 11"/>
          <p:cNvSpPr>
            <a:spLocks noChangeArrowheads="1"/>
          </p:cNvSpPr>
          <p:nvPr/>
        </p:nvSpPr>
        <p:spPr bwMode="auto">
          <a:xfrm>
            <a:off x="4572000" y="27432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6" name="Oval 12"/>
          <p:cNvSpPr>
            <a:spLocks noChangeArrowheads="1"/>
          </p:cNvSpPr>
          <p:nvPr/>
        </p:nvSpPr>
        <p:spPr bwMode="auto">
          <a:xfrm>
            <a:off x="5181600" y="32766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7" name="Oval 13"/>
          <p:cNvSpPr>
            <a:spLocks noChangeArrowheads="1"/>
          </p:cNvSpPr>
          <p:nvPr/>
        </p:nvSpPr>
        <p:spPr bwMode="auto">
          <a:xfrm>
            <a:off x="4724400" y="39624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8" name="Oval 14"/>
          <p:cNvSpPr>
            <a:spLocks noChangeArrowheads="1"/>
          </p:cNvSpPr>
          <p:nvPr/>
        </p:nvSpPr>
        <p:spPr bwMode="auto">
          <a:xfrm>
            <a:off x="5638800" y="42672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9" name="Oval 15"/>
          <p:cNvSpPr>
            <a:spLocks noChangeArrowheads="1"/>
          </p:cNvSpPr>
          <p:nvPr/>
        </p:nvSpPr>
        <p:spPr bwMode="auto">
          <a:xfrm>
            <a:off x="6019800" y="3124200"/>
            <a:ext cx="152400" cy="152400"/>
          </a:xfrm>
          <a:prstGeom prst="ellipse">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8" grpId="0" animBg="1"/>
      <p:bldP spid="1638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838200"/>
          </a:xfrm>
          <a:solidFill>
            <a:srgbClr val="FF0000"/>
          </a:solidFill>
        </p:spPr>
        <p:txBody>
          <a:bodyPr/>
          <a:lstStyle/>
          <a:p>
            <a:pPr fontAlgn="auto">
              <a:spcAft>
                <a:spcPts val="0"/>
              </a:spcAft>
              <a:defRPr/>
            </a:pPr>
            <a:r>
              <a:rPr lang="en-US" dirty="0">
                <a:solidFill>
                  <a:schemeClr val="tx1"/>
                </a:solidFill>
              </a:rPr>
              <a:t>To find the density</a:t>
            </a:r>
          </a:p>
        </p:txBody>
      </p:sp>
      <p:sp>
        <p:nvSpPr>
          <p:cNvPr id="13315" name="Rectangle 3"/>
          <p:cNvSpPr>
            <a:spLocks noGrp="1" noChangeArrowheads="1"/>
          </p:cNvSpPr>
          <p:nvPr>
            <p:ph type="body" sz="half" idx="1"/>
          </p:nvPr>
        </p:nvSpPr>
        <p:spPr>
          <a:xfrm>
            <a:off x="685800" y="1143000"/>
            <a:ext cx="8001000" cy="4953000"/>
          </a:xfrm>
        </p:spPr>
        <p:txBody>
          <a:bodyPr/>
          <a:lstStyle/>
          <a:p>
            <a:pPr>
              <a:buFontTx/>
              <a:buNone/>
            </a:pPr>
            <a:r>
              <a:rPr lang="en-US" altLang="en-US" dirty="0"/>
              <a:t>1- Find the mass of the object – balance.</a:t>
            </a:r>
          </a:p>
          <a:p>
            <a:pPr>
              <a:buFontTx/>
              <a:buNone/>
            </a:pPr>
            <a:endParaRPr lang="en-US" altLang="en-US" dirty="0"/>
          </a:p>
          <a:p>
            <a:pPr>
              <a:buFontTx/>
              <a:buNone/>
            </a:pPr>
            <a:r>
              <a:rPr lang="en-US" altLang="en-US" dirty="0"/>
              <a:t>2- Find the volume of the object – Is it a regular shaped object, an irregular shaped object, or a liquid? </a:t>
            </a:r>
          </a:p>
          <a:p>
            <a:pPr>
              <a:buFontTx/>
              <a:buNone/>
            </a:pPr>
            <a:r>
              <a:rPr lang="en-US" altLang="en-US" dirty="0"/>
              <a:t>3- Divide  </a:t>
            </a:r>
          </a:p>
          <a:p>
            <a:pPr>
              <a:buFontTx/>
              <a:buNone/>
            </a:pPr>
            <a:r>
              <a:rPr lang="en-US" altLang="en-US" dirty="0"/>
              <a:t>Density =  </a:t>
            </a:r>
            <a:r>
              <a:rPr lang="en-US" altLang="en-US" u="sng" dirty="0"/>
              <a:t> Mass  </a:t>
            </a:r>
          </a:p>
          <a:p>
            <a:pPr>
              <a:buFontTx/>
              <a:buNone/>
            </a:pPr>
            <a:r>
              <a:rPr lang="en-US" altLang="en-US" dirty="0"/>
              <a:t>                   Volume</a:t>
            </a:r>
          </a:p>
        </p:txBody>
      </p:sp>
      <p:sp>
        <p:nvSpPr>
          <p:cNvPr id="18436" name="Content Placeholder 6"/>
          <p:cNvSpPr>
            <a:spLocks noGrp="1"/>
          </p:cNvSpPr>
          <p:nvPr>
            <p:ph sz="quarter" idx="2"/>
          </p:nvPr>
        </p:nvSpPr>
        <p:spPr/>
        <p:txBody>
          <a:bodyPr/>
          <a:lstStyle/>
          <a:p>
            <a:endParaRPr lang="en-US" altLang="en-US"/>
          </a:p>
        </p:txBody>
      </p:sp>
      <p:sp>
        <p:nvSpPr>
          <p:cNvPr id="18437" name="Content Placeholder 5"/>
          <p:cNvSpPr>
            <a:spLocks noGrp="1"/>
          </p:cNvSpPr>
          <p:nvPr>
            <p:ph sz="quarter" idx="3"/>
          </p:nvPr>
        </p:nvSpPr>
        <p:spPr/>
        <p:txBody>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dissolve">
                                      <p:cBhvr>
                                        <p:cTn id="12" dur="500"/>
                                        <p:tgtEl>
                                          <p:spTgt spid="13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dissolve">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dissolve">
                                      <p:cBhvr>
                                        <p:cTn id="22" dur="5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dissolve">
                                      <p:cBhvr>
                                        <p:cTn id="27" dur="500"/>
                                        <p:tgtEl>
                                          <p:spTgt spid="133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dissolve">
                                      <p:cBhvr>
                                        <p:cTn id="32"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304800"/>
            <a:ext cx="8520599" cy="1127075"/>
          </a:xfrm>
          <a:prstGeom prst="rect">
            <a:avLst/>
          </a:prstGeom>
          <a:solidFill>
            <a:srgbClr val="FF0000"/>
          </a:solidFill>
        </p:spPr>
        <p:txBody>
          <a:bodyPr lIns="91425" tIns="91425" rIns="91425" bIns="91425" anchor="t" anchorCtr="0">
            <a:noAutofit/>
          </a:bodyPr>
          <a:lstStyle/>
          <a:p>
            <a:pPr lvl="0" rtl="0">
              <a:spcBef>
                <a:spcPts val="0"/>
              </a:spcBef>
              <a:buNone/>
            </a:pPr>
            <a:r>
              <a:rPr lang="en" b="1" dirty="0">
                <a:solidFill>
                  <a:schemeClr val="tx1"/>
                </a:solidFill>
              </a:rPr>
              <a:t>Density Formula</a:t>
            </a:r>
          </a:p>
        </p:txBody>
      </p:sp>
      <p:sp>
        <p:nvSpPr>
          <p:cNvPr id="125" name="Shape 125"/>
          <p:cNvSpPr txBox="1">
            <a:spLocks noGrp="1"/>
          </p:cNvSpPr>
          <p:nvPr>
            <p:ph type="body" idx="1"/>
          </p:nvPr>
        </p:nvSpPr>
        <p:spPr>
          <a:xfrm>
            <a:off x="453275" y="2009725"/>
            <a:ext cx="8454600" cy="3416400"/>
          </a:xfrm>
          <a:prstGeom prst="rect">
            <a:avLst/>
          </a:prstGeom>
        </p:spPr>
        <p:txBody>
          <a:bodyPr lIns="91425" tIns="91425" rIns="91425" bIns="91425" anchor="t" anchorCtr="0">
            <a:noAutofit/>
          </a:bodyPr>
          <a:lstStyle/>
          <a:p>
            <a:pPr marL="457200" lvl="0" indent="-228600" rtl="0">
              <a:spcBef>
                <a:spcPts val="0"/>
              </a:spcBef>
              <a:buClr>
                <a:schemeClr val="dk1"/>
              </a:buClr>
              <a:buSzPct val="100000"/>
            </a:pPr>
            <a:r>
              <a:rPr lang="en" sz="3200" dirty="0">
                <a:solidFill>
                  <a:schemeClr val="dk1"/>
                </a:solidFill>
              </a:rPr>
              <a:t>Density is the amount of mass in a given space (volume).</a:t>
            </a:r>
          </a:p>
          <a:p>
            <a:pPr marL="457200" lvl="0" indent="-228600" rtl="0">
              <a:spcBef>
                <a:spcPts val="0"/>
              </a:spcBef>
              <a:buClr>
                <a:schemeClr val="dk1"/>
              </a:buClr>
              <a:buSzPct val="100000"/>
            </a:pPr>
            <a:r>
              <a:rPr lang="en" sz="3200" dirty="0">
                <a:solidFill>
                  <a:schemeClr val="dk1"/>
                </a:solidFill>
              </a:rPr>
              <a:t>The </a:t>
            </a:r>
            <a:r>
              <a:rPr lang="en" sz="3200" dirty="0"/>
              <a:t>formula</a:t>
            </a:r>
            <a:r>
              <a:rPr lang="en" sz="3200" dirty="0">
                <a:solidFill>
                  <a:schemeClr val="dk1"/>
                </a:solidFill>
              </a:rPr>
              <a:t> for density is...</a:t>
            </a:r>
          </a:p>
          <a:p>
            <a:pPr lvl="0" rtl="0">
              <a:spcBef>
                <a:spcPts val="0"/>
              </a:spcBef>
              <a:buNone/>
            </a:pPr>
            <a:r>
              <a:rPr lang="en" sz="3200" dirty="0">
                <a:solidFill>
                  <a:schemeClr val="dk1"/>
                </a:solidFill>
              </a:rPr>
              <a:t>                            </a:t>
            </a:r>
            <a:r>
              <a:rPr lang="en" sz="3200" b="1" dirty="0">
                <a:solidFill>
                  <a:srgbClr val="FF00FF"/>
                </a:solidFill>
              </a:rPr>
              <a:t>   </a:t>
            </a:r>
            <a:r>
              <a:rPr lang="en" sz="3200" b="1" dirty="0"/>
              <a:t>Mass</a:t>
            </a:r>
          </a:p>
          <a:p>
            <a:pPr lvl="0" rtl="0">
              <a:spcBef>
                <a:spcPts val="0"/>
              </a:spcBef>
              <a:buNone/>
            </a:pPr>
            <a:r>
              <a:rPr lang="en" sz="3200" b="1" dirty="0"/>
              <a:t>         Density =  ---------------</a:t>
            </a:r>
          </a:p>
          <a:p>
            <a:pPr lvl="0" rtl="0">
              <a:spcBef>
                <a:spcPts val="0"/>
              </a:spcBef>
              <a:buNone/>
            </a:pPr>
            <a:r>
              <a:rPr lang="en" sz="3200" b="1" dirty="0"/>
              <a:t>                              Volume</a:t>
            </a:r>
          </a:p>
          <a:p>
            <a:pPr marL="457200" lvl="0" indent="-228600" rtl="0">
              <a:spcBef>
                <a:spcPts val="0"/>
              </a:spcBef>
              <a:buClr>
                <a:schemeClr val="dk1"/>
              </a:buClr>
              <a:buSzPct val="100000"/>
            </a:pPr>
            <a:r>
              <a:rPr lang="en" sz="3200" dirty="0">
                <a:solidFill>
                  <a:srgbClr val="0000FF"/>
                </a:solidFill>
              </a:rPr>
              <a:t>Units</a:t>
            </a:r>
            <a:r>
              <a:rPr lang="en" sz="3200" dirty="0">
                <a:solidFill>
                  <a:schemeClr val="dk1"/>
                </a:solidFill>
              </a:rPr>
              <a:t> for density…</a:t>
            </a:r>
          </a:p>
          <a:p>
            <a:pPr marL="914400" lvl="1" indent="-228600" rtl="0">
              <a:spcBef>
                <a:spcPts val="0"/>
              </a:spcBef>
              <a:buClr>
                <a:schemeClr val="dk1"/>
              </a:buClr>
              <a:buSzPct val="100000"/>
            </a:pPr>
            <a:r>
              <a:rPr lang="en" sz="3200" dirty="0">
                <a:solidFill>
                  <a:schemeClr val="dk1"/>
                </a:solidFill>
              </a:rPr>
              <a:t>Solid = </a:t>
            </a:r>
            <a:r>
              <a:rPr lang="en" sz="3200" dirty="0">
                <a:solidFill>
                  <a:srgbClr val="0000FF"/>
                </a:solidFill>
              </a:rPr>
              <a:t>g/cm</a:t>
            </a:r>
            <a:r>
              <a:rPr lang="en" sz="3200" baseline="30000" dirty="0">
                <a:solidFill>
                  <a:srgbClr val="0000FF"/>
                </a:solidFill>
              </a:rPr>
              <a:t>3</a:t>
            </a:r>
          </a:p>
          <a:p>
            <a:pPr marL="914400" lvl="1" indent="-228600" rtl="0">
              <a:spcBef>
                <a:spcPts val="0"/>
              </a:spcBef>
              <a:buClr>
                <a:schemeClr val="dk1"/>
              </a:buClr>
              <a:buSzPct val="100000"/>
            </a:pPr>
            <a:r>
              <a:rPr lang="en" sz="3200" dirty="0">
                <a:solidFill>
                  <a:schemeClr val="dk1"/>
                </a:solidFill>
              </a:rPr>
              <a:t>Liquid = </a:t>
            </a:r>
            <a:r>
              <a:rPr lang="en" sz="3200" dirty="0">
                <a:solidFill>
                  <a:srgbClr val="0000FF"/>
                </a:solidFill>
              </a:rPr>
              <a:t>g/mL</a:t>
            </a:r>
          </a:p>
        </p:txBody>
      </p:sp>
    </p:spTree>
    <p:extLst>
      <p:ext uri="{BB962C8B-B14F-4D97-AF65-F5344CB8AC3E}">
        <p14:creationId xmlns:p14="http://schemas.microsoft.com/office/powerpoint/2010/main" val="2116993728"/>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360689"/>
            <a:ext cx="8520599" cy="1045162"/>
          </a:xfrm>
          <a:prstGeom prst="rect">
            <a:avLst/>
          </a:prstGeom>
          <a:solidFill>
            <a:srgbClr val="FF0000"/>
          </a:solidFill>
        </p:spPr>
        <p:txBody>
          <a:bodyPr lIns="91425" tIns="91425" rIns="91425" bIns="91425" anchor="t" anchorCtr="0">
            <a:noAutofit/>
          </a:bodyPr>
          <a:lstStyle/>
          <a:p>
            <a:pPr lvl="0" rtl="0">
              <a:spcBef>
                <a:spcPts val="0"/>
              </a:spcBef>
              <a:buNone/>
            </a:pPr>
            <a:r>
              <a:rPr lang="en" dirty="0">
                <a:solidFill>
                  <a:schemeClr val="tx1"/>
                </a:solidFill>
              </a:rPr>
              <a:t>Density T-Triangle</a:t>
            </a:r>
          </a:p>
        </p:txBody>
      </p:sp>
      <p:sp>
        <p:nvSpPr>
          <p:cNvPr id="131" name="Shape 131"/>
          <p:cNvSpPr txBox="1">
            <a:spLocks noGrp="1"/>
          </p:cNvSpPr>
          <p:nvPr>
            <p:ph type="body" idx="1"/>
          </p:nvPr>
        </p:nvSpPr>
        <p:spPr>
          <a:xfrm>
            <a:off x="405189" y="2509475"/>
            <a:ext cx="3999899" cy="3416400"/>
          </a:xfrm>
          <a:prstGeom prst="rect">
            <a:avLst/>
          </a:prstGeom>
        </p:spPr>
        <p:txBody>
          <a:bodyPr lIns="91425" tIns="91425" rIns="91425" bIns="91425" anchor="t" anchorCtr="0">
            <a:noAutofit/>
          </a:bodyPr>
          <a:lstStyle/>
          <a:p>
            <a:pPr lvl="0" rtl="0">
              <a:spcBef>
                <a:spcPts val="0"/>
              </a:spcBef>
              <a:buNone/>
            </a:pPr>
            <a:endParaRPr dirty="0"/>
          </a:p>
        </p:txBody>
      </p:sp>
      <p:sp>
        <p:nvSpPr>
          <p:cNvPr id="132" name="Shape 132"/>
          <p:cNvSpPr txBox="1">
            <a:spLocks noGrp="1"/>
          </p:cNvSpPr>
          <p:nvPr>
            <p:ph type="body" idx="2"/>
          </p:nvPr>
        </p:nvSpPr>
        <p:spPr>
          <a:xfrm>
            <a:off x="4832401" y="2451000"/>
            <a:ext cx="3999899" cy="3416400"/>
          </a:xfrm>
          <a:prstGeom prst="rect">
            <a:avLst/>
          </a:prstGeom>
        </p:spPr>
        <p:txBody>
          <a:bodyPr lIns="91425" tIns="91425" rIns="91425" bIns="91425" anchor="t" anchorCtr="0">
            <a:noAutofit/>
          </a:bodyPr>
          <a:lstStyle/>
          <a:p>
            <a:pPr lvl="0" rtl="0">
              <a:spcBef>
                <a:spcPts val="0"/>
              </a:spcBef>
              <a:buNone/>
            </a:pPr>
            <a:r>
              <a:rPr lang="en" sz="2400" dirty="0"/>
              <a:t>The Density T-Triangle can be used to write 3 different formulas.</a:t>
            </a:r>
          </a:p>
          <a:p>
            <a:pPr lvl="0" rtl="0">
              <a:spcBef>
                <a:spcPts val="0"/>
              </a:spcBef>
              <a:buNone/>
            </a:pPr>
            <a:r>
              <a:rPr lang="en" sz="2400" dirty="0"/>
              <a:t>Formula for </a:t>
            </a:r>
            <a:r>
              <a:rPr lang="en" sz="2400" dirty="0">
                <a:solidFill>
                  <a:srgbClr val="FF00FF"/>
                </a:solidFill>
                <a:highlight>
                  <a:srgbClr val="FFFF00"/>
                </a:highlight>
              </a:rPr>
              <a:t>density</a:t>
            </a:r>
            <a:r>
              <a:rPr lang="en" sz="2400" dirty="0"/>
              <a:t>: D = m/v</a:t>
            </a:r>
          </a:p>
          <a:p>
            <a:pPr lvl="0" rtl="0">
              <a:spcBef>
                <a:spcPts val="0"/>
              </a:spcBef>
              <a:buNone/>
            </a:pPr>
            <a:r>
              <a:rPr lang="en" sz="2400" dirty="0"/>
              <a:t>Formula for </a:t>
            </a:r>
            <a:r>
              <a:rPr lang="en" sz="2400" dirty="0">
                <a:solidFill>
                  <a:srgbClr val="0000FF"/>
                </a:solidFill>
                <a:highlight>
                  <a:srgbClr val="FFFF00"/>
                </a:highlight>
              </a:rPr>
              <a:t>mass</a:t>
            </a:r>
            <a:r>
              <a:rPr lang="en" sz="2400" dirty="0"/>
              <a:t>: m = D x v</a:t>
            </a:r>
          </a:p>
          <a:p>
            <a:pPr lvl="0" rtl="0">
              <a:spcBef>
                <a:spcPts val="0"/>
              </a:spcBef>
              <a:buNone/>
            </a:pPr>
            <a:r>
              <a:rPr lang="en" sz="2400" dirty="0"/>
              <a:t>Formula for </a:t>
            </a:r>
            <a:r>
              <a:rPr lang="en" sz="2400" dirty="0">
                <a:solidFill>
                  <a:srgbClr val="FF00FF"/>
                </a:solidFill>
                <a:highlight>
                  <a:srgbClr val="FFFF00"/>
                </a:highlight>
              </a:rPr>
              <a:t>volume</a:t>
            </a:r>
            <a:r>
              <a:rPr lang="en" sz="2400" dirty="0"/>
              <a:t>: v = M/D</a:t>
            </a:r>
          </a:p>
          <a:p>
            <a:pPr lvl="0" rtl="0">
              <a:spcBef>
                <a:spcPts val="0"/>
              </a:spcBef>
              <a:buNone/>
            </a:pPr>
            <a:endParaRPr dirty="0"/>
          </a:p>
        </p:txBody>
      </p:sp>
      <p:sp>
        <p:nvSpPr>
          <p:cNvPr id="133" name="Shape 133"/>
          <p:cNvSpPr/>
          <p:nvPr/>
        </p:nvSpPr>
        <p:spPr>
          <a:xfrm>
            <a:off x="656476" y="2699075"/>
            <a:ext cx="3321300" cy="3037200"/>
          </a:xfrm>
          <a:prstGeom prst="triangle">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1400"/>
          </a:p>
        </p:txBody>
      </p:sp>
      <p:cxnSp>
        <p:nvCxnSpPr>
          <p:cNvPr id="134" name="Shape 134"/>
          <p:cNvCxnSpPr>
            <a:stCxn id="133" idx="1"/>
          </p:cNvCxnSpPr>
          <p:nvPr/>
        </p:nvCxnSpPr>
        <p:spPr>
          <a:xfrm>
            <a:off x="1486801" y="4217675"/>
            <a:ext cx="1660500" cy="0"/>
          </a:xfrm>
          <a:prstGeom prst="straightConnector1">
            <a:avLst/>
          </a:prstGeom>
          <a:noFill/>
          <a:ln w="19050" cap="flat" cmpd="sng">
            <a:solidFill>
              <a:schemeClr val="dk2"/>
            </a:solidFill>
            <a:prstDash val="solid"/>
            <a:round/>
            <a:headEnd type="none" w="lg" len="lg"/>
            <a:tailEnd type="none" w="lg" len="lg"/>
          </a:ln>
        </p:spPr>
      </p:cxnSp>
      <p:cxnSp>
        <p:nvCxnSpPr>
          <p:cNvPr id="135" name="Shape 135"/>
          <p:cNvCxnSpPr>
            <a:cxnSpLocks/>
          </p:cNvCxnSpPr>
          <p:nvPr/>
        </p:nvCxnSpPr>
        <p:spPr>
          <a:xfrm>
            <a:off x="2317126" y="4217675"/>
            <a:ext cx="0" cy="1518600"/>
          </a:xfrm>
          <a:prstGeom prst="straightConnector1">
            <a:avLst/>
          </a:prstGeom>
          <a:noFill/>
          <a:ln w="19050" cap="flat" cmpd="sng">
            <a:solidFill>
              <a:schemeClr val="dk2"/>
            </a:solidFill>
            <a:prstDash val="solid"/>
            <a:round/>
            <a:headEnd type="none" w="lg" len="lg"/>
            <a:tailEnd type="none" w="lg" len="lg"/>
          </a:ln>
        </p:spPr>
      </p:cxnSp>
      <p:sp>
        <p:nvSpPr>
          <p:cNvPr id="136" name="Shape 136"/>
          <p:cNvSpPr txBox="1"/>
          <p:nvPr/>
        </p:nvSpPr>
        <p:spPr>
          <a:xfrm>
            <a:off x="2047600" y="2924450"/>
            <a:ext cx="568200" cy="529200"/>
          </a:xfrm>
          <a:prstGeom prst="rect">
            <a:avLst/>
          </a:prstGeom>
          <a:noFill/>
          <a:ln>
            <a:noFill/>
          </a:ln>
        </p:spPr>
        <p:txBody>
          <a:bodyPr lIns="91425" tIns="91425" rIns="91425" bIns="91425" anchor="t" anchorCtr="0">
            <a:noAutofit/>
          </a:bodyPr>
          <a:lstStyle/>
          <a:p>
            <a:pPr lvl="0" rtl="0">
              <a:spcBef>
                <a:spcPts val="0"/>
              </a:spcBef>
              <a:buNone/>
            </a:pPr>
            <a:r>
              <a:rPr lang="en" sz="3600" dirty="0"/>
              <a:t>m</a:t>
            </a:r>
          </a:p>
        </p:txBody>
      </p:sp>
      <p:sp>
        <p:nvSpPr>
          <p:cNvPr id="137" name="Shape 137"/>
          <p:cNvSpPr txBox="1"/>
          <p:nvPr/>
        </p:nvSpPr>
        <p:spPr>
          <a:xfrm>
            <a:off x="1420575" y="4217675"/>
            <a:ext cx="627000" cy="881700"/>
          </a:xfrm>
          <a:prstGeom prst="rect">
            <a:avLst/>
          </a:prstGeom>
          <a:noFill/>
          <a:ln>
            <a:noFill/>
          </a:ln>
        </p:spPr>
        <p:txBody>
          <a:bodyPr lIns="91425" tIns="91425" rIns="91425" bIns="91425" anchor="t" anchorCtr="0">
            <a:noAutofit/>
          </a:bodyPr>
          <a:lstStyle/>
          <a:p>
            <a:pPr lvl="0" rtl="0">
              <a:spcBef>
                <a:spcPts val="0"/>
              </a:spcBef>
              <a:buNone/>
            </a:pPr>
            <a:r>
              <a:rPr lang="en" sz="3600"/>
              <a:t>D</a:t>
            </a:r>
          </a:p>
        </p:txBody>
      </p:sp>
      <p:sp>
        <p:nvSpPr>
          <p:cNvPr id="138" name="Shape 138"/>
          <p:cNvSpPr txBox="1"/>
          <p:nvPr/>
        </p:nvSpPr>
        <p:spPr>
          <a:xfrm>
            <a:off x="2615800" y="4217675"/>
            <a:ext cx="627000" cy="627000"/>
          </a:xfrm>
          <a:prstGeom prst="rect">
            <a:avLst/>
          </a:prstGeom>
          <a:noFill/>
          <a:ln>
            <a:noFill/>
          </a:ln>
        </p:spPr>
        <p:txBody>
          <a:bodyPr lIns="91425" tIns="91425" rIns="91425" bIns="91425" anchor="t" anchorCtr="0">
            <a:noAutofit/>
          </a:bodyPr>
          <a:lstStyle/>
          <a:p>
            <a:pPr lvl="0" rtl="0">
              <a:spcBef>
                <a:spcPts val="0"/>
              </a:spcBef>
              <a:buNone/>
            </a:pPr>
            <a:r>
              <a:rPr lang="en" sz="3600" dirty="0"/>
              <a:t>v</a:t>
            </a:r>
          </a:p>
        </p:txBody>
      </p:sp>
      <p:sp>
        <p:nvSpPr>
          <p:cNvPr id="2" name="TextBox 1">
            <a:extLst>
              <a:ext uri="{FF2B5EF4-FFF2-40B4-BE49-F238E27FC236}">
                <a16:creationId xmlns:a16="http://schemas.microsoft.com/office/drawing/2014/main" id="{4B832137-7265-4BC0-994A-7B232106B3EB}"/>
              </a:ext>
            </a:extLst>
          </p:cNvPr>
          <p:cNvSpPr txBox="1"/>
          <p:nvPr/>
        </p:nvSpPr>
        <p:spPr>
          <a:xfrm>
            <a:off x="821991" y="1625025"/>
            <a:ext cx="7989287" cy="584775"/>
          </a:xfrm>
          <a:prstGeom prst="rect">
            <a:avLst/>
          </a:prstGeom>
          <a:noFill/>
        </p:spPr>
        <p:txBody>
          <a:bodyPr wrap="square" rtlCol="0">
            <a:spAutoFit/>
          </a:bodyPr>
          <a:lstStyle/>
          <a:p>
            <a:r>
              <a:rPr lang="en-US" sz="3200" dirty="0"/>
              <a:t>m = mass           v = volume       D = density</a:t>
            </a:r>
          </a:p>
        </p:txBody>
      </p:sp>
    </p:spTree>
    <p:extLst>
      <p:ext uri="{BB962C8B-B14F-4D97-AF65-F5344CB8AC3E}">
        <p14:creationId xmlns:p14="http://schemas.microsoft.com/office/powerpoint/2010/main" val="2327953467"/>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solidFill>
            <a:srgbClr val="FF0000"/>
          </a:solidFill>
        </p:spPr>
        <p:txBody>
          <a:bodyPr>
            <a:normAutofit fontScale="90000"/>
          </a:bodyPr>
          <a:lstStyle/>
          <a:p>
            <a:pPr fontAlgn="auto">
              <a:spcAft>
                <a:spcPts val="0"/>
              </a:spcAft>
              <a:defRPr/>
            </a:pPr>
            <a:r>
              <a:rPr lang="en-US" sz="4000" dirty="0">
                <a:solidFill>
                  <a:schemeClr val="tx1"/>
                </a:solidFill>
              </a:rPr>
              <a:t>Proof that water and ice have different densities </a:t>
            </a:r>
          </a:p>
        </p:txBody>
      </p:sp>
      <p:pic>
        <p:nvPicPr>
          <p:cNvPr id="20483" name="Picture 4" descr="ice_and_pop_lc"/>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981200"/>
            <a:ext cx="4038600" cy="4419600"/>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EDEE809-D8BF-46A7-97D6-C94268835E85}"/>
              </a:ext>
            </a:extLst>
          </p:cNvPr>
          <p:cNvSpPr>
            <a:spLocks noChangeArrowheads="1"/>
          </p:cNvSpPr>
          <p:nvPr/>
        </p:nvSpPr>
        <p:spPr bwMode="auto">
          <a:xfrm>
            <a:off x="3059113" y="692150"/>
            <a:ext cx="59055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AutoNum type="arabicParenR"/>
            </a:pPr>
            <a:r>
              <a:rPr lang="en-US" altLang="en-US" sz="2800" b="1" dirty="0"/>
              <a:t>Find the mass of the object</a:t>
            </a:r>
          </a:p>
          <a:p>
            <a:pPr eaLnBrk="1" hangingPunct="1">
              <a:spcBef>
                <a:spcPct val="50000"/>
              </a:spcBef>
              <a:buFontTx/>
              <a:buAutoNum type="arabicParenR"/>
            </a:pPr>
            <a:r>
              <a:rPr lang="en-US" altLang="en-US" sz="2800" b="1" dirty="0"/>
              <a:t>Find the volume of the object</a:t>
            </a:r>
          </a:p>
          <a:p>
            <a:pPr eaLnBrk="1" hangingPunct="1">
              <a:spcBef>
                <a:spcPct val="50000"/>
              </a:spcBef>
              <a:buFontTx/>
              <a:buAutoNum type="arabicParenR"/>
            </a:pPr>
            <a:r>
              <a:rPr lang="en-US" altLang="en-US" sz="2800" b="1" dirty="0"/>
              <a:t>Divide : Density = Mass - Volume</a:t>
            </a:r>
          </a:p>
        </p:txBody>
      </p:sp>
      <p:sp>
        <p:nvSpPr>
          <p:cNvPr id="15363" name="Rectangle 3">
            <a:extLst>
              <a:ext uri="{FF2B5EF4-FFF2-40B4-BE49-F238E27FC236}">
                <a16:creationId xmlns:a16="http://schemas.microsoft.com/office/drawing/2014/main" id="{15FE6A58-5F83-484B-AA0C-6CB78C746CD5}"/>
              </a:ext>
            </a:extLst>
          </p:cNvPr>
          <p:cNvSpPr>
            <a:spLocks noChangeArrowheads="1"/>
          </p:cNvSpPr>
          <p:nvPr/>
        </p:nvSpPr>
        <p:spPr bwMode="auto">
          <a:xfrm>
            <a:off x="179388" y="620713"/>
            <a:ext cx="2597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t>To find density:</a:t>
            </a:r>
          </a:p>
        </p:txBody>
      </p:sp>
      <p:sp>
        <p:nvSpPr>
          <p:cNvPr id="15364" name="Rectangle 4">
            <a:extLst>
              <a:ext uri="{FF2B5EF4-FFF2-40B4-BE49-F238E27FC236}">
                <a16:creationId xmlns:a16="http://schemas.microsoft.com/office/drawing/2014/main" id="{4FF01D5E-D98C-414C-8406-89A5FF63A9A8}"/>
              </a:ext>
            </a:extLst>
          </p:cNvPr>
          <p:cNvSpPr>
            <a:spLocks noChangeArrowheads="1"/>
          </p:cNvSpPr>
          <p:nvPr/>
        </p:nvSpPr>
        <p:spPr bwMode="auto">
          <a:xfrm>
            <a:off x="381000" y="3886200"/>
            <a:ext cx="8001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2000" baseline="30000">
              <a:latin typeface="Kristen ITC" panose="03050502040202030202" pitchFamily="66" charset="0"/>
            </a:endParaRPr>
          </a:p>
        </p:txBody>
      </p:sp>
      <p:sp>
        <p:nvSpPr>
          <p:cNvPr id="15365" name="Rectangle 5">
            <a:extLst>
              <a:ext uri="{FF2B5EF4-FFF2-40B4-BE49-F238E27FC236}">
                <a16:creationId xmlns:a16="http://schemas.microsoft.com/office/drawing/2014/main" id="{8F370D35-5148-44B8-BACC-A9F0D94B0DDF}"/>
              </a:ext>
            </a:extLst>
          </p:cNvPr>
          <p:cNvSpPr>
            <a:spLocks noChangeArrowheads="1"/>
          </p:cNvSpPr>
          <p:nvPr/>
        </p:nvSpPr>
        <p:spPr bwMode="auto">
          <a:xfrm>
            <a:off x="179388" y="2781300"/>
            <a:ext cx="815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dirty="0"/>
              <a:t>Ex.  If the mass of an object is 35 grams and it takes up 7 cm</a:t>
            </a:r>
            <a:r>
              <a:rPr lang="en-US" altLang="en-US" sz="2400" b="1" baseline="30000" dirty="0"/>
              <a:t>3</a:t>
            </a:r>
            <a:r>
              <a:rPr lang="en-US" altLang="en-US" sz="2400" b="1" dirty="0"/>
              <a:t> of space, calculate the density</a:t>
            </a:r>
          </a:p>
        </p:txBody>
      </p:sp>
      <p:pic>
        <p:nvPicPr>
          <p:cNvPr id="15366" name="Picture 6" descr="calculator_handtping__a_lc">
            <a:extLst>
              <a:ext uri="{FF2B5EF4-FFF2-40B4-BE49-F238E27FC236}">
                <a16:creationId xmlns:a16="http://schemas.microsoft.com/office/drawing/2014/main" id="{2A35020B-6095-41AE-9CE0-726992499D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505200"/>
            <a:ext cx="16097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7">
            <a:extLst>
              <a:ext uri="{FF2B5EF4-FFF2-40B4-BE49-F238E27FC236}">
                <a16:creationId xmlns:a16="http://schemas.microsoft.com/office/drawing/2014/main" id="{B1C09414-F19F-4793-8687-0600F39A7A3D}"/>
              </a:ext>
            </a:extLst>
          </p:cNvPr>
          <p:cNvSpPr>
            <a:spLocks noChangeArrowheads="1"/>
          </p:cNvSpPr>
          <p:nvPr/>
        </p:nvSpPr>
        <p:spPr bwMode="auto">
          <a:xfrm>
            <a:off x="246623" y="3686307"/>
            <a:ext cx="8382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dirty="0"/>
              <a:t>Set up your density problems like this:</a:t>
            </a:r>
          </a:p>
          <a:p>
            <a:pPr eaLnBrk="1" hangingPunct="1">
              <a:spcBef>
                <a:spcPct val="50000"/>
              </a:spcBef>
              <a:buFontTx/>
              <a:buNone/>
            </a:pPr>
            <a:endParaRPr lang="en-US" altLang="en-US" sz="2400" b="1" dirty="0"/>
          </a:p>
          <a:p>
            <a:pPr eaLnBrk="1" hangingPunct="1">
              <a:spcBef>
                <a:spcPct val="50000"/>
              </a:spcBef>
              <a:buFontTx/>
              <a:buNone/>
            </a:pPr>
            <a:r>
              <a:rPr lang="en-US" altLang="en-US" sz="2400" b="1" dirty="0"/>
              <a:t>Given:  Mass = 35 grams		Unknown:  Density (g/cm</a:t>
            </a:r>
            <a:r>
              <a:rPr lang="en-US" altLang="en-US" sz="2400" b="1" baseline="30000" dirty="0"/>
              <a:t>3</a:t>
            </a:r>
            <a:r>
              <a:rPr lang="en-US" altLang="en-US" sz="2400" b="1" dirty="0"/>
              <a:t> cm</a:t>
            </a:r>
            <a:r>
              <a:rPr lang="en-US" altLang="en-US" sz="2400" b="1" baseline="30000" dirty="0"/>
              <a:t>3</a:t>
            </a:r>
            <a:r>
              <a:rPr lang="en-US" altLang="en-US" sz="2400" b="1" dirty="0"/>
              <a:t>)  	Volume = 7 cm</a:t>
            </a:r>
            <a:r>
              <a:rPr lang="en-US" altLang="en-US" sz="2400" b="1" baseline="30000" dirty="0"/>
              <a:t>3</a:t>
            </a:r>
            <a:r>
              <a:rPr lang="en-US" altLang="en-US" sz="2400" b="1" dirty="0"/>
              <a:t> </a:t>
            </a:r>
          </a:p>
          <a:p>
            <a:pPr eaLnBrk="1" hangingPunct="1">
              <a:spcBef>
                <a:spcPct val="50000"/>
              </a:spcBef>
              <a:buFontTx/>
              <a:buNone/>
            </a:pPr>
            <a:r>
              <a:rPr lang="en-US" altLang="en-US" sz="2400" b="1" dirty="0"/>
              <a:t>Formula:  D = M / V	</a:t>
            </a:r>
            <a:r>
              <a:rPr lang="en-US" altLang="en-US" sz="2000" dirty="0">
                <a:solidFill>
                  <a:srgbClr val="FF0000"/>
                </a:solidFill>
              </a:rPr>
              <a:t>		</a:t>
            </a:r>
            <a:endParaRPr lang="en-US" altLang="en-US" sz="2000" baseline="30000" dirty="0">
              <a:solidFill>
                <a:srgbClr val="FF0000"/>
              </a:solidFill>
            </a:endParaRPr>
          </a:p>
        </p:txBody>
      </p:sp>
      <p:sp>
        <p:nvSpPr>
          <p:cNvPr id="68616" name="Rectangle 8">
            <a:extLst>
              <a:ext uri="{FF2B5EF4-FFF2-40B4-BE49-F238E27FC236}">
                <a16:creationId xmlns:a16="http://schemas.microsoft.com/office/drawing/2014/main" id="{C21E923B-0751-4BC5-9FE1-C7807A5ACA5E}"/>
              </a:ext>
            </a:extLst>
          </p:cNvPr>
          <p:cNvSpPr>
            <a:spLocks noChangeArrowheads="1"/>
          </p:cNvSpPr>
          <p:nvPr/>
        </p:nvSpPr>
        <p:spPr bwMode="auto">
          <a:xfrm>
            <a:off x="3779838" y="5445125"/>
            <a:ext cx="45720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400" b="1" dirty="0"/>
              <a:t>Solution: D = 35g/7 cm</a:t>
            </a:r>
            <a:r>
              <a:rPr lang="en-US" altLang="en-US" sz="2400" b="1" baseline="30000" dirty="0"/>
              <a:t>3</a:t>
            </a:r>
            <a:r>
              <a:rPr lang="en-US" altLang="en-US" sz="2400" b="1" dirty="0"/>
              <a:t> </a:t>
            </a:r>
          </a:p>
          <a:p>
            <a:pPr algn="ctr" eaLnBrk="1" hangingPunct="1">
              <a:buFontTx/>
              <a:buNone/>
            </a:pPr>
            <a:r>
              <a:rPr lang="en-US" altLang="en-US" sz="2400" b="1" dirty="0"/>
              <a:t>						D = 5 g/cm</a:t>
            </a:r>
            <a:r>
              <a:rPr lang="en-US" altLang="en-US" sz="2400" b="1" baseline="30000" dirty="0"/>
              <a:t>3</a:t>
            </a:r>
          </a:p>
        </p:txBody>
      </p:sp>
    </p:spTree>
    <p:extLst>
      <p:ext uri="{BB962C8B-B14F-4D97-AF65-F5344CB8AC3E}">
        <p14:creationId xmlns:p14="http://schemas.microsoft.com/office/powerpoint/2010/main" val="425824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686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F0000"/>
          </a:solidFill>
        </p:spPr>
        <p:txBody>
          <a:bodyPr>
            <a:normAutofit fontScale="90000"/>
          </a:bodyPr>
          <a:lstStyle/>
          <a:p>
            <a:pPr fontAlgn="auto">
              <a:spcAft>
                <a:spcPts val="0"/>
              </a:spcAft>
              <a:defRPr/>
            </a:pPr>
            <a:r>
              <a:rPr lang="en-US" dirty="0">
                <a:solidFill>
                  <a:schemeClr val="tx1"/>
                </a:solidFill>
              </a:rPr>
              <a:t>Let’s try a density problem together</a:t>
            </a:r>
          </a:p>
        </p:txBody>
      </p:sp>
      <p:sp>
        <p:nvSpPr>
          <p:cNvPr id="23555" name="Rectangle 3"/>
          <p:cNvSpPr>
            <a:spLocks noGrp="1" noChangeArrowheads="1"/>
          </p:cNvSpPr>
          <p:nvPr>
            <p:ph idx="1"/>
          </p:nvPr>
        </p:nvSpPr>
        <p:spPr/>
        <p:txBody>
          <a:bodyPr/>
          <a:lstStyle/>
          <a:p>
            <a:pPr>
              <a:lnSpc>
                <a:spcPct val="90000"/>
              </a:lnSpc>
            </a:pPr>
            <a:r>
              <a:rPr lang="en-US" altLang="en-US" dirty="0"/>
              <a:t>Frank has a paper clip. It has a mass of 9g.</a:t>
            </a:r>
            <a:r>
              <a:rPr lang="en-US" dirty="0"/>
              <a:t> Paper clip was lowered into a graduated cylinder holding a volume of water equal to 2.0 </a:t>
            </a:r>
            <a:r>
              <a:rPr lang="en-US" dirty="0" err="1"/>
              <a:t>mL.The</a:t>
            </a:r>
            <a:r>
              <a:rPr lang="en-US" dirty="0"/>
              <a:t> height of the water rose to 5mL</a:t>
            </a:r>
            <a:r>
              <a:rPr lang="en-US" altLang="en-US" dirty="0"/>
              <a:t>. What is its density?</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buFont typeface="Wingdings" panose="05000000000000000000" pitchFamily="2" charset="2"/>
              <a:buNone/>
            </a:pPr>
            <a:endParaRPr lang="en-US" altLang="en-US" dirty="0"/>
          </a:p>
        </p:txBody>
      </p:sp>
      <p:graphicFrame>
        <p:nvGraphicFramePr>
          <p:cNvPr id="3" name="Table 2">
            <a:extLst>
              <a:ext uri="{FF2B5EF4-FFF2-40B4-BE49-F238E27FC236}">
                <a16:creationId xmlns:a16="http://schemas.microsoft.com/office/drawing/2014/main" id="{2044B4A7-BBB1-4492-910E-31A4851EED19}"/>
              </a:ext>
            </a:extLst>
          </p:cNvPr>
          <p:cNvGraphicFramePr>
            <a:graphicFrameLocks noGrp="1"/>
          </p:cNvGraphicFramePr>
          <p:nvPr>
            <p:extLst>
              <p:ext uri="{D42A27DB-BD31-4B8C-83A1-F6EECF244321}">
                <p14:modId xmlns:p14="http://schemas.microsoft.com/office/powerpoint/2010/main" val="2225859764"/>
              </p:ext>
            </p:extLst>
          </p:nvPr>
        </p:nvGraphicFramePr>
        <p:xfrm>
          <a:off x="933450" y="3733800"/>
          <a:ext cx="7677150" cy="2913380"/>
        </p:xfrm>
        <a:graphic>
          <a:graphicData uri="http://schemas.openxmlformats.org/drawingml/2006/table">
            <a:tbl>
              <a:tblPr firstRow="1" firstCol="1" lastRow="1" lastCol="1" bandRow="1" bandCol="1"/>
              <a:tblGrid>
                <a:gridCol w="1923699">
                  <a:extLst>
                    <a:ext uri="{9D8B030D-6E8A-4147-A177-3AD203B41FA5}">
                      <a16:colId xmlns:a16="http://schemas.microsoft.com/office/drawing/2014/main" val="1298987676"/>
                    </a:ext>
                  </a:extLst>
                </a:gridCol>
                <a:gridCol w="5753451">
                  <a:extLst>
                    <a:ext uri="{9D8B030D-6E8A-4147-A177-3AD203B41FA5}">
                      <a16:colId xmlns:a16="http://schemas.microsoft.com/office/drawing/2014/main" val="2333738343"/>
                    </a:ext>
                  </a:extLst>
                </a:gridCol>
              </a:tblGrid>
              <a:tr h="514985">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Given/Unknown</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Work</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139385"/>
                  </a:ext>
                </a:extLst>
              </a:tr>
              <a:tr h="2059940">
                <a:tc>
                  <a:txBody>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D =</a:t>
                      </a:r>
                      <a:r>
                        <a:rPr lang="en-US" sz="2800" dirty="0">
                          <a:solidFill>
                            <a:srgbClr val="0000FF"/>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m =</a:t>
                      </a:r>
                      <a:r>
                        <a:rPr lang="en-US" sz="2800" dirty="0">
                          <a:solidFill>
                            <a:srgbClr val="0000FF"/>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v =</a:t>
                      </a:r>
                      <a:r>
                        <a:rPr lang="en-US" sz="2800" dirty="0">
                          <a:solidFill>
                            <a:srgbClr val="0000FF"/>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solidFill>
                            <a:srgbClr val="0000FF"/>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55313"/>
                  </a:ext>
                </a:extLst>
              </a:tr>
            </a:tbl>
          </a:graphicData>
        </a:graphic>
      </p:graphicFrame>
      <p:sp>
        <p:nvSpPr>
          <p:cNvPr id="4" name="TextBox 3">
            <a:extLst>
              <a:ext uri="{FF2B5EF4-FFF2-40B4-BE49-F238E27FC236}">
                <a16:creationId xmlns:a16="http://schemas.microsoft.com/office/drawing/2014/main" id="{BF19C1BD-FFD3-4BE6-B776-268DFE8C003F}"/>
              </a:ext>
            </a:extLst>
          </p:cNvPr>
          <p:cNvSpPr txBox="1"/>
          <p:nvPr/>
        </p:nvSpPr>
        <p:spPr>
          <a:xfrm>
            <a:off x="1638300" y="5029200"/>
            <a:ext cx="914400" cy="461665"/>
          </a:xfrm>
          <a:prstGeom prst="rect">
            <a:avLst/>
          </a:prstGeom>
          <a:noFill/>
        </p:spPr>
        <p:txBody>
          <a:bodyPr wrap="square" rtlCol="0">
            <a:spAutoFit/>
          </a:bodyPr>
          <a:lstStyle/>
          <a:p>
            <a:r>
              <a:rPr lang="en-US" dirty="0"/>
              <a:t>9g</a:t>
            </a:r>
          </a:p>
        </p:txBody>
      </p:sp>
      <p:sp>
        <p:nvSpPr>
          <p:cNvPr id="5" name="TextBox 4">
            <a:extLst>
              <a:ext uri="{FF2B5EF4-FFF2-40B4-BE49-F238E27FC236}">
                <a16:creationId xmlns:a16="http://schemas.microsoft.com/office/drawing/2014/main" id="{48A1B795-7378-4E41-BFFA-6BCF0143F5B7}"/>
              </a:ext>
            </a:extLst>
          </p:cNvPr>
          <p:cNvSpPr txBox="1"/>
          <p:nvPr/>
        </p:nvSpPr>
        <p:spPr>
          <a:xfrm>
            <a:off x="1676400" y="4567535"/>
            <a:ext cx="838200" cy="461665"/>
          </a:xfrm>
          <a:prstGeom prst="rect">
            <a:avLst/>
          </a:prstGeom>
          <a:noFill/>
        </p:spPr>
        <p:txBody>
          <a:bodyPr wrap="square" rtlCol="0">
            <a:spAutoFit/>
          </a:bodyPr>
          <a:lstStyle/>
          <a:p>
            <a:r>
              <a:rPr lang="en-US" dirty="0"/>
              <a:t>?</a:t>
            </a:r>
          </a:p>
        </p:txBody>
      </p:sp>
      <p:sp>
        <p:nvSpPr>
          <p:cNvPr id="6" name="TextBox 5">
            <a:extLst>
              <a:ext uri="{FF2B5EF4-FFF2-40B4-BE49-F238E27FC236}">
                <a16:creationId xmlns:a16="http://schemas.microsoft.com/office/drawing/2014/main" id="{8B9F43F1-213F-4AFF-AD6C-3D35C393831C}"/>
              </a:ext>
            </a:extLst>
          </p:cNvPr>
          <p:cNvSpPr txBox="1"/>
          <p:nvPr/>
        </p:nvSpPr>
        <p:spPr>
          <a:xfrm>
            <a:off x="3124200" y="4798367"/>
            <a:ext cx="3467102" cy="459433"/>
          </a:xfrm>
          <a:prstGeom prst="rect">
            <a:avLst/>
          </a:prstGeom>
          <a:noFill/>
        </p:spPr>
        <p:txBody>
          <a:bodyPr wrap="square" rtlCol="0">
            <a:spAutoFit/>
          </a:bodyPr>
          <a:lstStyle/>
          <a:p>
            <a:r>
              <a:rPr lang="en-US" dirty="0"/>
              <a:t>5 – 2 = 3ml = 3cm</a:t>
            </a:r>
            <a:r>
              <a:rPr lang="en-US" baseline="30000" dirty="0"/>
              <a:t>3</a:t>
            </a:r>
          </a:p>
        </p:txBody>
      </p:sp>
      <p:sp>
        <p:nvSpPr>
          <p:cNvPr id="10" name="TextBox 9">
            <a:extLst>
              <a:ext uri="{FF2B5EF4-FFF2-40B4-BE49-F238E27FC236}">
                <a16:creationId xmlns:a16="http://schemas.microsoft.com/office/drawing/2014/main" id="{2EED7FF6-53BA-4D22-9649-B4885832059E}"/>
              </a:ext>
            </a:extLst>
          </p:cNvPr>
          <p:cNvSpPr txBox="1"/>
          <p:nvPr/>
        </p:nvSpPr>
        <p:spPr>
          <a:xfrm>
            <a:off x="1522029" y="5438129"/>
            <a:ext cx="914400" cy="461665"/>
          </a:xfrm>
          <a:prstGeom prst="rect">
            <a:avLst/>
          </a:prstGeom>
          <a:noFill/>
        </p:spPr>
        <p:txBody>
          <a:bodyPr wrap="square" rtlCol="0">
            <a:spAutoFit/>
          </a:bodyPr>
          <a:lstStyle/>
          <a:p>
            <a:r>
              <a:rPr lang="en-US" dirty="0"/>
              <a:t>3cm</a:t>
            </a:r>
            <a:r>
              <a:rPr lang="en-US" baseline="30000" dirty="0"/>
              <a:t>3</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5D6C25D-1FCC-4D36-B198-8E8E49B55AE6}"/>
                  </a:ext>
                </a:extLst>
              </p:cNvPr>
              <p:cNvSpPr txBox="1"/>
              <p:nvPr/>
            </p:nvSpPr>
            <p:spPr>
              <a:xfrm>
                <a:off x="4648200" y="5490865"/>
                <a:ext cx="1905000" cy="786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D</m:t>
                      </m:r>
                      <m:r>
                        <a:rPr lang="en-US" smtClean="0">
                          <a:latin typeface="Cambria Math" panose="02040503050406030204" pitchFamily="18" charset="0"/>
                        </a:rPr>
                        <m:t>= </m:t>
                      </m:r>
                      <m:f>
                        <m:fPr>
                          <m:ctrlPr>
                            <a:rPr lang="en-US" i="1">
                              <a:latin typeface="Cambria Math" panose="02040503050406030204" pitchFamily="18" charset="0"/>
                            </a:rPr>
                          </m:ctrlPr>
                        </m:fPr>
                        <m:num>
                          <m:r>
                            <a:rPr lang="en-US" b="0" i="0" smtClean="0">
                              <a:latin typeface="Cambria Math" panose="02040503050406030204" pitchFamily="18" charset="0"/>
                            </a:rPr>
                            <m:t>9</m:t>
                          </m:r>
                          <m:r>
                            <m:rPr>
                              <m:sty m:val="p"/>
                            </m:rPr>
                            <a:rPr lang="en-US">
                              <a:latin typeface="Cambria Math" panose="02040503050406030204" pitchFamily="18" charset="0"/>
                            </a:rPr>
                            <m:t>g</m:t>
                          </m:r>
                        </m:num>
                        <m:den>
                          <m:r>
                            <a:rPr lang="en-US" b="0" i="1" smtClean="0">
                              <a:latin typeface="Cambria Math" panose="02040503050406030204" pitchFamily="18" charset="0"/>
                            </a:rPr>
                            <m:t>3</m:t>
                          </m:r>
                          <m:r>
                            <a:rPr lang="en-US" b="0" i="1" smtClean="0">
                              <a:latin typeface="Cambria Math" panose="02040503050406030204" pitchFamily="18" charset="0"/>
                            </a:rPr>
                            <m:t>𝑐𝑚</m:t>
                          </m:r>
                          <m:r>
                            <a:rPr lang="en-US" b="0" i="1" baseline="30000" smtClean="0">
                              <a:latin typeface="Cambria Math" panose="02040503050406030204" pitchFamily="18" charset="0"/>
                            </a:rPr>
                            <m:t>3</m:t>
                          </m:r>
                        </m:den>
                      </m:f>
                    </m:oMath>
                  </m:oMathPara>
                </a14:m>
                <a:endParaRPr lang="en-US" dirty="0"/>
              </a:p>
            </p:txBody>
          </p:sp>
        </mc:Choice>
        <mc:Fallback xmlns="">
          <p:sp>
            <p:nvSpPr>
              <p:cNvPr id="7" name="TextBox 6">
                <a:extLst>
                  <a:ext uri="{FF2B5EF4-FFF2-40B4-BE49-F238E27FC236}">
                    <a16:creationId xmlns:a16="http://schemas.microsoft.com/office/drawing/2014/main" id="{25D6C25D-1FCC-4D36-B198-8E8E49B55AE6}"/>
                  </a:ext>
                </a:extLst>
              </p:cNvPr>
              <p:cNvSpPr txBox="1">
                <a:spLocks noRot="1" noChangeAspect="1" noMove="1" noResize="1" noEditPoints="1" noAdjustHandles="1" noChangeArrowheads="1" noChangeShapeType="1" noTextEdit="1"/>
              </p:cNvSpPr>
              <p:nvPr/>
            </p:nvSpPr>
            <p:spPr>
              <a:xfrm>
                <a:off x="4648200" y="5490865"/>
                <a:ext cx="1905000" cy="78624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FBB6C36-86DD-4E10-976E-BA238A35B04B}"/>
                  </a:ext>
                </a:extLst>
              </p:cNvPr>
              <p:cNvSpPr txBox="1"/>
              <p:nvPr/>
            </p:nvSpPr>
            <p:spPr>
              <a:xfrm>
                <a:off x="3048000" y="5599593"/>
                <a:ext cx="1447800" cy="725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solidFill>
                                <a:schemeClr val="tx1"/>
                              </a:solidFill>
                              <a:effectLst/>
                              <a:latin typeface="Cambria Math" panose="02040503050406030204" pitchFamily="18" charset="0"/>
                            </a:rPr>
                          </m:ctrlPr>
                        </m:fPr>
                        <m:num>
                          <m:r>
                            <a:rPr lang="en-US"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n-US"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den>
                      </m:f>
                    </m:oMath>
                  </m:oMathPara>
                </a14:m>
                <a:endParaRPr lang="en-US" dirty="0">
                  <a:solidFill>
                    <a:schemeClr val="tx1"/>
                  </a:solidFill>
                </a:endParaRPr>
              </a:p>
            </p:txBody>
          </p:sp>
        </mc:Choice>
        <mc:Fallback xmlns="">
          <p:sp>
            <p:nvSpPr>
              <p:cNvPr id="9" name="TextBox 8">
                <a:extLst>
                  <a:ext uri="{FF2B5EF4-FFF2-40B4-BE49-F238E27FC236}">
                    <a16:creationId xmlns:a16="http://schemas.microsoft.com/office/drawing/2014/main" id="{8FBB6C36-86DD-4E10-976E-BA238A35B04B}"/>
                  </a:ext>
                </a:extLst>
              </p:cNvPr>
              <p:cNvSpPr txBox="1">
                <a:spLocks noRot="1" noChangeAspect="1" noMove="1" noResize="1" noEditPoints="1" noAdjustHandles="1" noChangeArrowheads="1" noChangeShapeType="1" noTextEdit="1"/>
              </p:cNvSpPr>
              <p:nvPr/>
            </p:nvSpPr>
            <p:spPr>
              <a:xfrm>
                <a:off x="3048000" y="5599593"/>
                <a:ext cx="1447800" cy="725007"/>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637D1EF-A65A-4019-97E8-26C5FA86A469}"/>
              </a:ext>
            </a:extLst>
          </p:cNvPr>
          <p:cNvSpPr txBox="1"/>
          <p:nvPr/>
        </p:nvSpPr>
        <p:spPr>
          <a:xfrm>
            <a:off x="6381750" y="5668961"/>
            <a:ext cx="1352550" cy="461665"/>
          </a:xfrm>
          <a:prstGeom prst="rect">
            <a:avLst/>
          </a:prstGeom>
          <a:noFill/>
        </p:spPr>
        <p:txBody>
          <a:bodyPr wrap="square" rtlCol="0">
            <a:spAutoFit/>
          </a:bodyPr>
          <a:lstStyle/>
          <a:p>
            <a:r>
              <a:rPr lang="en-US" dirty="0"/>
              <a:t>= 3g/cm</a:t>
            </a:r>
            <a:r>
              <a:rPr lang="en-US" baseline="30000" dirty="0"/>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4" grpId="0"/>
      <p:bldP spid="6" grpId="0"/>
      <p:bldP spid="10" grpId="0"/>
      <p:bldP spid="7" grpId="0"/>
      <p:bldP spid="9"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F0000"/>
          </a:solidFill>
        </p:spPr>
        <p:txBody>
          <a:bodyPr>
            <a:normAutofit fontScale="90000"/>
          </a:bodyPr>
          <a:lstStyle/>
          <a:p>
            <a:pPr fontAlgn="auto">
              <a:spcAft>
                <a:spcPts val="0"/>
              </a:spcAft>
              <a:defRPr/>
            </a:pPr>
            <a:r>
              <a:rPr lang="en-US" dirty="0">
                <a:solidFill>
                  <a:schemeClr val="tx1"/>
                </a:solidFill>
              </a:rPr>
              <a:t>Let’s try a density problem together</a:t>
            </a:r>
          </a:p>
        </p:txBody>
      </p:sp>
      <p:sp>
        <p:nvSpPr>
          <p:cNvPr id="23555" name="Rectangle 3"/>
          <p:cNvSpPr>
            <a:spLocks noGrp="1" noChangeArrowheads="1"/>
          </p:cNvSpPr>
          <p:nvPr>
            <p:ph idx="1"/>
          </p:nvPr>
        </p:nvSpPr>
        <p:spPr/>
        <p:txBody>
          <a:bodyPr/>
          <a:lstStyle/>
          <a:p>
            <a:pPr>
              <a:lnSpc>
                <a:spcPct val="90000"/>
              </a:lnSpc>
            </a:pPr>
            <a:r>
              <a:rPr lang="en-US" altLang="en-US" dirty="0"/>
              <a:t>Frank also has an book. It has a mass of 12g. The book has a length of 3cm, and width of 2cm, and a height of 2cm. What is its density?</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buFont typeface="Wingdings" panose="05000000000000000000" pitchFamily="2" charset="2"/>
              <a:buNone/>
            </a:pPr>
            <a:endParaRPr lang="en-US" altLang="en-US" dirty="0"/>
          </a:p>
        </p:txBody>
      </p:sp>
      <p:graphicFrame>
        <p:nvGraphicFramePr>
          <p:cNvPr id="3" name="Table 2">
            <a:extLst>
              <a:ext uri="{FF2B5EF4-FFF2-40B4-BE49-F238E27FC236}">
                <a16:creationId xmlns:a16="http://schemas.microsoft.com/office/drawing/2014/main" id="{2044B4A7-BBB1-4492-910E-31A4851EED19}"/>
              </a:ext>
            </a:extLst>
          </p:cNvPr>
          <p:cNvGraphicFramePr>
            <a:graphicFrameLocks noGrp="1"/>
          </p:cNvGraphicFramePr>
          <p:nvPr/>
        </p:nvGraphicFramePr>
        <p:xfrm>
          <a:off x="933450" y="3733800"/>
          <a:ext cx="7677150" cy="2913380"/>
        </p:xfrm>
        <a:graphic>
          <a:graphicData uri="http://schemas.openxmlformats.org/drawingml/2006/table">
            <a:tbl>
              <a:tblPr firstRow="1" firstCol="1" lastRow="1" lastCol="1" bandRow="1" bandCol="1"/>
              <a:tblGrid>
                <a:gridCol w="1923699">
                  <a:extLst>
                    <a:ext uri="{9D8B030D-6E8A-4147-A177-3AD203B41FA5}">
                      <a16:colId xmlns:a16="http://schemas.microsoft.com/office/drawing/2014/main" val="1298987676"/>
                    </a:ext>
                  </a:extLst>
                </a:gridCol>
                <a:gridCol w="5753451">
                  <a:extLst>
                    <a:ext uri="{9D8B030D-6E8A-4147-A177-3AD203B41FA5}">
                      <a16:colId xmlns:a16="http://schemas.microsoft.com/office/drawing/2014/main" val="2333738343"/>
                    </a:ext>
                  </a:extLst>
                </a:gridCol>
              </a:tblGrid>
              <a:tr h="514985">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Given/Unknown</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Work</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139385"/>
                  </a:ext>
                </a:extLst>
              </a:tr>
              <a:tr h="2059940">
                <a:tc>
                  <a:txBody>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D =</a:t>
                      </a:r>
                      <a:r>
                        <a:rPr lang="en-US" sz="2800" dirty="0">
                          <a:solidFill>
                            <a:srgbClr val="0000FF"/>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m =</a:t>
                      </a:r>
                      <a:r>
                        <a:rPr lang="en-US" sz="2800" dirty="0">
                          <a:solidFill>
                            <a:srgbClr val="0000FF"/>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v =</a:t>
                      </a:r>
                      <a:r>
                        <a:rPr lang="en-US" sz="2800" dirty="0">
                          <a:solidFill>
                            <a:srgbClr val="0000FF"/>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solidFill>
                            <a:srgbClr val="0000FF"/>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55313"/>
                  </a:ext>
                </a:extLst>
              </a:tr>
            </a:tbl>
          </a:graphicData>
        </a:graphic>
      </p:graphicFrame>
      <p:sp>
        <p:nvSpPr>
          <p:cNvPr id="4" name="TextBox 3">
            <a:extLst>
              <a:ext uri="{FF2B5EF4-FFF2-40B4-BE49-F238E27FC236}">
                <a16:creationId xmlns:a16="http://schemas.microsoft.com/office/drawing/2014/main" id="{BF19C1BD-FFD3-4BE6-B776-268DFE8C003F}"/>
              </a:ext>
            </a:extLst>
          </p:cNvPr>
          <p:cNvSpPr txBox="1"/>
          <p:nvPr/>
        </p:nvSpPr>
        <p:spPr>
          <a:xfrm>
            <a:off x="1638300" y="5029200"/>
            <a:ext cx="914400" cy="461665"/>
          </a:xfrm>
          <a:prstGeom prst="rect">
            <a:avLst/>
          </a:prstGeom>
          <a:noFill/>
        </p:spPr>
        <p:txBody>
          <a:bodyPr wrap="square" rtlCol="0">
            <a:spAutoFit/>
          </a:bodyPr>
          <a:lstStyle/>
          <a:p>
            <a:r>
              <a:rPr lang="en-US" dirty="0"/>
              <a:t>12g</a:t>
            </a:r>
          </a:p>
        </p:txBody>
      </p:sp>
      <p:sp>
        <p:nvSpPr>
          <p:cNvPr id="5" name="TextBox 4">
            <a:extLst>
              <a:ext uri="{FF2B5EF4-FFF2-40B4-BE49-F238E27FC236}">
                <a16:creationId xmlns:a16="http://schemas.microsoft.com/office/drawing/2014/main" id="{48A1B795-7378-4E41-BFFA-6BCF0143F5B7}"/>
              </a:ext>
            </a:extLst>
          </p:cNvPr>
          <p:cNvSpPr txBox="1"/>
          <p:nvPr/>
        </p:nvSpPr>
        <p:spPr>
          <a:xfrm>
            <a:off x="1676400" y="4567535"/>
            <a:ext cx="838200" cy="461665"/>
          </a:xfrm>
          <a:prstGeom prst="rect">
            <a:avLst/>
          </a:prstGeom>
          <a:noFill/>
        </p:spPr>
        <p:txBody>
          <a:bodyPr wrap="square" rtlCol="0">
            <a:spAutoFit/>
          </a:bodyPr>
          <a:lstStyle/>
          <a:p>
            <a:r>
              <a:rPr lang="en-US" dirty="0"/>
              <a:t>?</a:t>
            </a:r>
          </a:p>
        </p:txBody>
      </p:sp>
      <p:sp>
        <p:nvSpPr>
          <p:cNvPr id="6" name="TextBox 5">
            <a:extLst>
              <a:ext uri="{FF2B5EF4-FFF2-40B4-BE49-F238E27FC236}">
                <a16:creationId xmlns:a16="http://schemas.microsoft.com/office/drawing/2014/main" id="{8B9F43F1-213F-4AFF-AD6C-3D35C393831C}"/>
              </a:ext>
            </a:extLst>
          </p:cNvPr>
          <p:cNvSpPr txBox="1"/>
          <p:nvPr/>
        </p:nvSpPr>
        <p:spPr>
          <a:xfrm>
            <a:off x="3124200" y="4798367"/>
            <a:ext cx="3467102" cy="459433"/>
          </a:xfrm>
          <a:prstGeom prst="rect">
            <a:avLst/>
          </a:prstGeom>
          <a:noFill/>
        </p:spPr>
        <p:txBody>
          <a:bodyPr wrap="square" rtlCol="0">
            <a:spAutoFit/>
          </a:bodyPr>
          <a:lstStyle/>
          <a:p>
            <a:r>
              <a:rPr lang="en-US" dirty="0"/>
              <a:t>3cm(2cm)(2cm)= 12cm</a:t>
            </a:r>
            <a:r>
              <a:rPr lang="en-US" baseline="30000" dirty="0"/>
              <a:t>3</a:t>
            </a:r>
          </a:p>
        </p:txBody>
      </p:sp>
      <p:sp>
        <p:nvSpPr>
          <p:cNvPr id="10" name="TextBox 9">
            <a:extLst>
              <a:ext uri="{FF2B5EF4-FFF2-40B4-BE49-F238E27FC236}">
                <a16:creationId xmlns:a16="http://schemas.microsoft.com/office/drawing/2014/main" id="{2EED7FF6-53BA-4D22-9649-B4885832059E}"/>
              </a:ext>
            </a:extLst>
          </p:cNvPr>
          <p:cNvSpPr txBox="1"/>
          <p:nvPr/>
        </p:nvSpPr>
        <p:spPr>
          <a:xfrm>
            <a:off x="1522028" y="5438129"/>
            <a:ext cx="1030671" cy="461665"/>
          </a:xfrm>
          <a:prstGeom prst="rect">
            <a:avLst/>
          </a:prstGeom>
          <a:noFill/>
        </p:spPr>
        <p:txBody>
          <a:bodyPr wrap="square" rtlCol="0">
            <a:spAutoFit/>
          </a:bodyPr>
          <a:lstStyle/>
          <a:p>
            <a:r>
              <a:rPr lang="en-US" dirty="0"/>
              <a:t>12cm</a:t>
            </a:r>
            <a:r>
              <a:rPr lang="en-US" baseline="30000" dirty="0"/>
              <a:t>3</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5D6C25D-1FCC-4D36-B198-8E8E49B55AE6}"/>
                  </a:ext>
                </a:extLst>
              </p:cNvPr>
              <p:cNvSpPr txBox="1"/>
              <p:nvPr/>
            </p:nvSpPr>
            <p:spPr>
              <a:xfrm>
                <a:off x="4648200" y="5490865"/>
                <a:ext cx="1905000" cy="7863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D</m:t>
                      </m:r>
                      <m:r>
                        <a:rPr lang="en-US" smtClean="0">
                          <a:latin typeface="Cambria Math" panose="02040503050406030204" pitchFamily="18" charset="0"/>
                        </a:rPr>
                        <m:t>= </m:t>
                      </m:r>
                      <m:f>
                        <m:fPr>
                          <m:ctrlPr>
                            <a:rPr lang="en-US" i="1">
                              <a:latin typeface="Cambria Math" panose="02040503050406030204" pitchFamily="18" charset="0"/>
                            </a:rPr>
                          </m:ctrlPr>
                        </m:fPr>
                        <m:num>
                          <m:r>
                            <a:rPr lang="en-US" b="0" i="0" smtClean="0">
                              <a:latin typeface="Cambria Math" panose="02040503050406030204" pitchFamily="18" charset="0"/>
                            </a:rPr>
                            <m:t>12</m:t>
                          </m:r>
                          <m:r>
                            <m:rPr>
                              <m:sty m:val="p"/>
                            </m:rPr>
                            <a:rPr lang="en-US">
                              <a:latin typeface="Cambria Math" panose="02040503050406030204" pitchFamily="18" charset="0"/>
                            </a:rPr>
                            <m:t>g</m:t>
                          </m:r>
                        </m:num>
                        <m:den>
                          <m:r>
                            <a:rPr lang="en-US" b="0" i="1" smtClean="0">
                              <a:latin typeface="Cambria Math" panose="02040503050406030204" pitchFamily="18" charset="0"/>
                            </a:rPr>
                            <m:t>12</m:t>
                          </m:r>
                          <m:r>
                            <a:rPr lang="en-US" b="0" i="1" smtClean="0">
                              <a:latin typeface="Cambria Math" panose="02040503050406030204" pitchFamily="18" charset="0"/>
                            </a:rPr>
                            <m:t>𝑐𝑚</m:t>
                          </m:r>
                          <m:r>
                            <a:rPr lang="en-US" b="0" i="1" baseline="30000" smtClean="0">
                              <a:latin typeface="Cambria Math" panose="02040503050406030204" pitchFamily="18" charset="0"/>
                            </a:rPr>
                            <m:t>3</m:t>
                          </m:r>
                        </m:den>
                      </m:f>
                    </m:oMath>
                  </m:oMathPara>
                </a14:m>
                <a:endParaRPr lang="en-US" dirty="0"/>
              </a:p>
            </p:txBody>
          </p:sp>
        </mc:Choice>
        <mc:Fallback xmlns="">
          <p:sp>
            <p:nvSpPr>
              <p:cNvPr id="7" name="TextBox 6">
                <a:extLst>
                  <a:ext uri="{FF2B5EF4-FFF2-40B4-BE49-F238E27FC236}">
                    <a16:creationId xmlns:a16="http://schemas.microsoft.com/office/drawing/2014/main" id="{25D6C25D-1FCC-4D36-B198-8E8E49B55AE6}"/>
                  </a:ext>
                </a:extLst>
              </p:cNvPr>
              <p:cNvSpPr txBox="1">
                <a:spLocks noRot="1" noChangeAspect="1" noMove="1" noResize="1" noEditPoints="1" noAdjustHandles="1" noChangeArrowheads="1" noChangeShapeType="1" noTextEdit="1"/>
              </p:cNvSpPr>
              <p:nvPr/>
            </p:nvSpPr>
            <p:spPr>
              <a:xfrm>
                <a:off x="4648200" y="5490865"/>
                <a:ext cx="1905000" cy="78636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FBB6C36-86DD-4E10-976E-BA238A35B04B}"/>
                  </a:ext>
                </a:extLst>
              </p:cNvPr>
              <p:cNvSpPr txBox="1"/>
              <p:nvPr/>
            </p:nvSpPr>
            <p:spPr>
              <a:xfrm>
                <a:off x="3048000" y="5599593"/>
                <a:ext cx="1447800" cy="725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solidFill>
                                <a:schemeClr val="tx1"/>
                              </a:solidFill>
                              <a:effectLst/>
                              <a:latin typeface="Cambria Math" panose="02040503050406030204" pitchFamily="18" charset="0"/>
                            </a:rPr>
                          </m:ctrlPr>
                        </m:fPr>
                        <m:num>
                          <m:r>
                            <a:rPr lang="en-US"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n-US"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den>
                      </m:f>
                    </m:oMath>
                  </m:oMathPara>
                </a14:m>
                <a:endParaRPr lang="en-US" dirty="0">
                  <a:solidFill>
                    <a:schemeClr val="tx1"/>
                  </a:solidFill>
                </a:endParaRPr>
              </a:p>
            </p:txBody>
          </p:sp>
        </mc:Choice>
        <mc:Fallback xmlns="">
          <p:sp>
            <p:nvSpPr>
              <p:cNvPr id="9" name="TextBox 8">
                <a:extLst>
                  <a:ext uri="{FF2B5EF4-FFF2-40B4-BE49-F238E27FC236}">
                    <a16:creationId xmlns:a16="http://schemas.microsoft.com/office/drawing/2014/main" id="{8FBB6C36-86DD-4E10-976E-BA238A35B04B}"/>
                  </a:ext>
                </a:extLst>
              </p:cNvPr>
              <p:cNvSpPr txBox="1">
                <a:spLocks noRot="1" noChangeAspect="1" noMove="1" noResize="1" noEditPoints="1" noAdjustHandles="1" noChangeArrowheads="1" noChangeShapeType="1" noTextEdit="1"/>
              </p:cNvSpPr>
              <p:nvPr/>
            </p:nvSpPr>
            <p:spPr>
              <a:xfrm>
                <a:off x="3048000" y="5599593"/>
                <a:ext cx="1447800" cy="725007"/>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637D1EF-A65A-4019-97E8-26C5FA86A469}"/>
              </a:ext>
            </a:extLst>
          </p:cNvPr>
          <p:cNvSpPr txBox="1"/>
          <p:nvPr/>
        </p:nvSpPr>
        <p:spPr>
          <a:xfrm>
            <a:off x="6381750" y="5668961"/>
            <a:ext cx="1352550" cy="461665"/>
          </a:xfrm>
          <a:prstGeom prst="rect">
            <a:avLst/>
          </a:prstGeom>
          <a:noFill/>
        </p:spPr>
        <p:txBody>
          <a:bodyPr wrap="square" rtlCol="0">
            <a:spAutoFit/>
          </a:bodyPr>
          <a:lstStyle/>
          <a:p>
            <a:r>
              <a:rPr lang="en-US" dirty="0"/>
              <a:t>= 1g/cm</a:t>
            </a:r>
            <a:r>
              <a:rPr lang="en-US" baseline="30000" dirty="0"/>
              <a:t>3</a:t>
            </a:r>
          </a:p>
        </p:txBody>
      </p:sp>
    </p:spTree>
    <p:extLst>
      <p:ext uri="{BB962C8B-B14F-4D97-AF65-F5344CB8AC3E}">
        <p14:creationId xmlns:p14="http://schemas.microsoft.com/office/powerpoint/2010/main" val="259718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7" grpId="0"/>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F0000"/>
          </a:solidFill>
        </p:spPr>
        <p:txBody>
          <a:bodyPr>
            <a:normAutofit fontScale="90000"/>
          </a:bodyPr>
          <a:lstStyle/>
          <a:p>
            <a:pPr fontAlgn="auto">
              <a:spcAft>
                <a:spcPts val="0"/>
              </a:spcAft>
              <a:defRPr/>
            </a:pPr>
            <a:r>
              <a:rPr lang="en-US" dirty="0">
                <a:solidFill>
                  <a:schemeClr val="tx1"/>
                </a:solidFill>
              </a:rPr>
              <a:t>Let’s try a density problem together</a:t>
            </a:r>
          </a:p>
        </p:txBody>
      </p:sp>
      <p:sp>
        <p:nvSpPr>
          <p:cNvPr id="23555" name="Rectangle 3"/>
          <p:cNvSpPr>
            <a:spLocks noGrp="1" noChangeArrowheads="1"/>
          </p:cNvSpPr>
          <p:nvPr>
            <p:ph idx="1"/>
          </p:nvPr>
        </p:nvSpPr>
        <p:spPr/>
        <p:txBody>
          <a:bodyPr/>
          <a:lstStyle/>
          <a:p>
            <a:pPr marL="0" marR="0" indent="0">
              <a:spcBef>
                <a:spcPts val="0"/>
              </a:spcBef>
              <a:spcAft>
                <a:spcPts val="0"/>
              </a:spcAft>
              <a:buNone/>
            </a:pPr>
            <a:r>
              <a:rPr lang="en-US" dirty="0">
                <a:latin typeface="Times New Roman" panose="02020603050405020304" pitchFamily="18" charset="0"/>
                <a:ea typeface="Times New Roman" panose="02020603050405020304" pitchFamily="18" charset="0"/>
              </a:rPr>
              <a:t>A book</a:t>
            </a:r>
            <a:r>
              <a:rPr lang="en-US" dirty="0">
                <a:effectLst/>
                <a:latin typeface="Times New Roman" panose="02020603050405020304" pitchFamily="18" charset="0"/>
                <a:ea typeface="Times New Roman" panose="02020603050405020304" pitchFamily="18" charset="0"/>
              </a:rPr>
              <a:t> has a density of 10 g/cm</a:t>
            </a:r>
            <a:r>
              <a:rPr lang="en-US" baseline="30000" dirty="0">
                <a:effectLst/>
                <a:latin typeface="Times New Roman" panose="02020603050405020304" pitchFamily="18" charset="0"/>
                <a:ea typeface="Times New Roman" panose="02020603050405020304" pitchFamily="18" charset="0"/>
              </a:rPr>
              <a:t>3</a:t>
            </a:r>
            <a:r>
              <a:rPr lang="en-US" dirty="0">
                <a:effectLst/>
                <a:latin typeface="Times New Roman" panose="02020603050405020304" pitchFamily="18" charset="0"/>
                <a:ea typeface="Times New Roman" panose="02020603050405020304" pitchFamily="18" charset="0"/>
              </a:rPr>
              <a:t>. What would be the mass of </a:t>
            </a:r>
            <a:r>
              <a:rPr lang="en-US" dirty="0">
                <a:latin typeface="Times New Roman" panose="02020603050405020304" pitchFamily="18" charset="0"/>
                <a:ea typeface="Times New Roman" panose="02020603050405020304" pitchFamily="18" charset="0"/>
              </a:rPr>
              <a:t>the book</a:t>
            </a:r>
            <a:r>
              <a:rPr lang="en-US" dirty="0">
                <a:effectLst/>
                <a:latin typeface="Times New Roman" panose="02020603050405020304" pitchFamily="18" charset="0"/>
                <a:ea typeface="Times New Roman" panose="02020603050405020304" pitchFamily="18" charset="0"/>
              </a:rPr>
              <a:t> if the volume is 5cm</a:t>
            </a:r>
            <a:r>
              <a:rPr lang="en-US" baseline="30000" dirty="0">
                <a:effectLst/>
                <a:latin typeface="Times New Roman" panose="02020603050405020304" pitchFamily="18" charset="0"/>
                <a:ea typeface="Times New Roman" panose="02020603050405020304" pitchFamily="18" charset="0"/>
              </a:rPr>
              <a:t>3</a:t>
            </a:r>
            <a:r>
              <a:rPr lang="en-US" dirty="0">
                <a:effectLst/>
                <a:latin typeface="Times New Roman" panose="02020603050405020304" pitchFamily="18" charset="0"/>
                <a:ea typeface="Times New Roman" panose="02020603050405020304" pitchFamily="18" charset="0"/>
              </a:rPr>
              <a:t>.</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buFont typeface="Wingdings" panose="05000000000000000000" pitchFamily="2" charset="2"/>
              <a:buNone/>
            </a:pPr>
            <a:endParaRPr lang="en-US" altLang="en-US" dirty="0"/>
          </a:p>
        </p:txBody>
      </p:sp>
      <p:graphicFrame>
        <p:nvGraphicFramePr>
          <p:cNvPr id="3" name="Table 2">
            <a:extLst>
              <a:ext uri="{FF2B5EF4-FFF2-40B4-BE49-F238E27FC236}">
                <a16:creationId xmlns:a16="http://schemas.microsoft.com/office/drawing/2014/main" id="{2044B4A7-BBB1-4492-910E-31A4851EED19}"/>
              </a:ext>
            </a:extLst>
          </p:cNvPr>
          <p:cNvGraphicFramePr>
            <a:graphicFrameLocks noGrp="1"/>
          </p:cNvGraphicFramePr>
          <p:nvPr>
            <p:extLst>
              <p:ext uri="{D42A27DB-BD31-4B8C-83A1-F6EECF244321}">
                <p14:modId xmlns:p14="http://schemas.microsoft.com/office/powerpoint/2010/main" val="2234993892"/>
              </p:ext>
            </p:extLst>
          </p:nvPr>
        </p:nvGraphicFramePr>
        <p:xfrm>
          <a:off x="933450" y="3733800"/>
          <a:ext cx="7677150" cy="2913380"/>
        </p:xfrm>
        <a:graphic>
          <a:graphicData uri="http://schemas.openxmlformats.org/drawingml/2006/table">
            <a:tbl>
              <a:tblPr firstRow="1" firstCol="1" lastRow="1" lastCol="1" bandRow="1" bandCol="1"/>
              <a:tblGrid>
                <a:gridCol w="1923699">
                  <a:extLst>
                    <a:ext uri="{9D8B030D-6E8A-4147-A177-3AD203B41FA5}">
                      <a16:colId xmlns:a16="http://schemas.microsoft.com/office/drawing/2014/main" val="1298987676"/>
                    </a:ext>
                  </a:extLst>
                </a:gridCol>
                <a:gridCol w="5753451">
                  <a:extLst>
                    <a:ext uri="{9D8B030D-6E8A-4147-A177-3AD203B41FA5}">
                      <a16:colId xmlns:a16="http://schemas.microsoft.com/office/drawing/2014/main" val="2333738343"/>
                    </a:ext>
                  </a:extLst>
                </a:gridCol>
              </a:tblGrid>
              <a:tr h="514985">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Given/Unknown</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effectLst/>
                          <a:latin typeface="Times New Roman" panose="02020603050405020304" pitchFamily="18" charset="0"/>
                          <a:ea typeface="Times New Roman" panose="02020603050405020304" pitchFamily="18" charset="0"/>
                        </a:rPr>
                        <a:t>Work</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139385"/>
                  </a:ext>
                </a:extLst>
              </a:tr>
              <a:tr h="2059940">
                <a:tc>
                  <a:txBody>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D =</a:t>
                      </a:r>
                      <a:r>
                        <a:rPr lang="en-US" sz="2800" dirty="0">
                          <a:solidFill>
                            <a:srgbClr val="0000FF"/>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m =</a:t>
                      </a:r>
                      <a:r>
                        <a:rPr lang="en-US" sz="2800" dirty="0">
                          <a:solidFill>
                            <a:srgbClr val="0000FF"/>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v =</a:t>
                      </a:r>
                      <a:r>
                        <a:rPr lang="en-US" sz="2800" dirty="0">
                          <a:solidFill>
                            <a:srgbClr val="0000FF"/>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solidFill>
                            <a:srgbClr val="0000FF"/>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55313"/>
                  </a:ext>
                </a:extLst>
              </a:tr>
            </a:tbl>
          </a:graphicData>
        </a:graphic>
      </p:graphicFrame>
      <p:sp>
        <p:nvSpPr>
          <p:cNvPr id="4" name="TextBox 3">
            <a:extLst>
              <a:ext uri="{FF2B5EF4-FFF2-40B4-BE49-F238E27FC236}">
                <a16:creationId xmlns:a16="http://schemas.microsoft.com/office/drawing/2014/main" id="{BF19C1BD-FFD3-4BE6-B776-268DFE8C003F}"/>
              </a:ext>
            </a:extLst>
          </p:cNvPr>
          <p:cNvSpPr txBox="1"/>
          <p:nvPr/>
        </p:nvSpPr>
        <p:spPr>
          <a:xfrm>
            <a:off x="1638300" y="5029200"/>
            <a:ext cx="914400" cy="461665"/>
          </a:xfrm>
          <a:prstGeom prst="rect">
            <a:avLst/>
          </a:prstGeom>
          <a:noFill/>
        </p:spPr>
        <p:txBody>
          <a:bodyPr wrap="square" rtlCol="0">
            <a:spAutoFit/>
          </a:bodyPr>
          <a:lstStyle/>
          <a:p>
            <a:r>
              <a:rPr lang="en-US" dirty="0"/>
              <a:t>?</a:t>
            </a:r>
          </a:p>
        </p:txBody>
      </p:sp>
      <p:sp>
        <p:nvSpPr>
          <p:cNvPr id="5" name="TextBox 4">
            <a:extLst>
              <a:ext uri="{FF2B5EF4-FFF2-40B4-BE49-F238E27FC236}">
                <a16:creationId xmlns:a16="http://schemas.microsoft.com/office/drawing/2014/main" id="{48A1B795-7378-4E41-BFFA-6BCF0143F5B7}"/>
              </a:ext>
            </a:extLst>
          </p:cNvPr>
          <p:cNvSpPr txBox="1"/>
          <p:nvPr/>
        </p:nvSpPr>
        <p:spPr>
          <a:xfrm>
            <a:off x="1676400" y="4567535"/>
            <a:ext cx="1581150" cy="461665"/>
          </a:xfrm>
          <a:prstGeom prst="rect">
            <a:avLst/>
          </a:prstGeom>
          <a:noFill/>
        </p:spPr>
        <p:txBody>
          <a:bodyPr wrap="square" rtlCol="0">
            <a:spAutoFit/>
          </a:bodyPr>
          <a:lstStyle/>
          <a:p>
            <a:r>
              <a:rPr lang="en-US" dirty="0"/>
              <a:t>10g/cm</a:t>
            </a:r>
            <a:r>
              <a:rPr lang="en-US" baseline="30000" dirty="0"/>
              <a:t>3</a:t>
            </a:r>
          </a:p>
        </p:txBody>
      </p:sp>
      <p:sp>
        <p:nvSpPr>
          <p:cNvPr id="10" name="TextBox 9">
            <a:extLst>
              <a:ext uri="{FF2B5EF4-FFF2-40B4-BE49-F238E27FC236}">
                <a16:creationId xmlns:a16="http://schemas.microsoft.com/office/drawing/2014/main" id="{2EED7FF6-53BA-4D22-9649-B4885832059E}"/>
              </a:ext>
            </a:extLst>
          </p:cNvPr>
          <p:cNvSpPr txBox="1"/>
          <p:nvPr/>
        </p:nvSpPr>
        <p:spPr>
          <a:xfrm>
            <a:off x="1522028" y="5438129"/>
            <a:ext cx="1030671" cy="461665"/>
          </a:xfrm>
          <a:prstGeom prst="rect">
            <a:avLst/>
          </a:prstGeom>
          <a:noFill/>
        </p:spPr>
        <p:txBody>
          <a:bodyPr wrap="square" rtlCol="0">
            <a:spAutoFit/>
          </a:bodyPr>
          <a:lstStyle/>
          <a:p>
            <a:r>
              <a:rPr lang="en-US" dirty="0"/>
              <a:t>5cm</a:t>
            </a:r>
            <a:r>
              <a:rPr lang="en-US" baseline="30000" dirty="0"/>
              <a:t>3</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5D6C25D-1FCC-4D36-B198-8E8E49B55AE6}"/>
                  </a:ext>
                </a:extLst>
              </p:cNvPr>
              <p:cNvSpPr txBox="1"/>
              <p:nvPr/>
            </p:nvSpPr>
            <p:spPr>
              <a:xfrm>
                <a:off x="5410200" y="5695890"/>
                <a:ext cx="2667000" cy="40011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rPr>
                      <m:t>𝑚</m:t>
                    </m:r>
                    <m:r>
                      <a:rPr lang="en-US" sz="2000" b="0" i="1" smtClean="0">
                        <a:latin typeface="Cambria Math" panose="02040503050406030204" pitchFamily="18" charset="0"/>
                      </a:rPr>
                      <m:t>=10</m:t>
                    </m:r>
                    <m:r>
                      <a:rPr lang="en-US" sz="2000" b="0" i="1" smtClean="0">
                        <a:latin typeface="Cambria Math" panose="02040503050406030204" pitchFamily="18" charset="0"/>
                      </a:rPr>
                      <m:t>𝑔</m:t>
                    </m:r>
                    <m:r>
                      <a:rPr lang="en-US" sz="2000" b="0" i="1" smtClean="0">
                        <a:latin typeface="Cambria Math" panose="02040503050406030204" pitchFamily="18" charset="0"/>
                      </a:rPr>
                      <m:t>/</m:t>
                    </m:r>
                    <m:r>
                      <a:rPr lang="en-US" sz="2000" b="0" i="1" smtClean="0">
                        <a:latin typeface="Cambria Math" panose="02040503050406030204" pitchFamily="18" charset="0"/>
                      </a:rPr>
                      <m:t>𝑐𝑚</m:t>
                    </m:r>
                    <m:r>
                      <a:rPr lang="en-US" sz="2000" b="0" i="1" baseline="30000" smtClean="0">
                        <a:latin typeface="Cambria Math" panose="02040503050406030204" pitchFamily="18" charset="0"/>
                      </a:rPr>
                      <m:t>3</m:t>
                    </m:r>
                  </m:oMath>
                </a14:m>
                <a:r>
                  <a:rPr lang="en-US" sz="2000" dirty="0"/>
                  <a:t>(5cm</a:t>
                </a:r>
                <a:r>
                  <a:rPr lang="en-US" sz="2000" baseline="30000" dirty="0"/>
                  <a:t>3)</a:t>
                </a:r>
              </a:p>
            </p:txBody>
          </p:sp>
        </mc:Choice>
        <mc:Fallback xmlns="">
          <p:sp>
            <p:nvSpPr>
              <p:cNvPr id="7" name="TextBox 6">
                <a:extLst>
                  <a:ext uri="{FF2B5EF4-FFF2-40B4-BE49-F238E27FC236}">
                    <a16:creationId xmlns:a16="http://schemas.microsoft.com/office/drawing/2014/main" id="{25D6C25D-1FCC-4D36-B198-8E8E49B55AE6}"/>
                  </a:ext>
                </a:extLst>
              </p:cNvPr>
              <p:cNvSpPr txBox="1">
                <a:spLocks noRot="1" noChangeAspect="1" noMove="1" noResize="1" noEditPoints="1" noAdjustHandles="1" noChangeArrowheads="1" noChangeShapeType="1" noTextEdit="1"/>
              </p:cNvSpPr>
              <p:nvPr/>
            </p:nvSpPr>
            <p:spPr>
              <a:xfrm>
                <a:off x="5410200" y="5695890"/>
                <a:ext cx="2667000" cy="400110"/>
              </a:xfrm>
              <a:prstGeom prst="rect">
                <a:avLst/>
              </a:prstGeom>
              <a:blipFill>
                <a:blip r:embed="rId2"/>
                <a:stretch>
                  <a:fillRect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FBB6C36-86DD-4E10-976E-BA238A35B04B}"/>
                  </a:ext>
                </a:extLst>
              </p:cNvPr>
              <p:cNvSpPr txBox="1"/>
              <p:nvPr/>
            </p:nvSpPr>
            <p:spPr>
              <a:xfrm>
                <a:off x="2590800" y="5599593"/>
                <a:ext cx="1447800" cy="725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solidFill>
                                <a:schemeClr val="tx1"/>
                              </a:solidFill>
                              <a:effectLst/>
                              <a:latin typeface="Cambria Math" panose="02040503050406030204" pitchFamily="18" charset="0"/>
                            </a:rPr>
                          </m:ctrlPr>
                        </m:fPr>
                        <m:num>
                          <m:r>
                            <a:rPr lang="en-US"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n-US"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den>
                      </m:f>
                    </m:oMath>
                  </m:oMathPara>
                </a14:m>
                <a:endParaRPr lang="en-US" dirty="0">
                  <a:solidFill>
                    <a:schemeClr val="tx1"/>
                  </a:solidFill>
                </a:endParaRPr>
              </a:p>
            </p:txBody>
          </p:sp>
        </mc:Choice>
        <mc:Fallback xmlns="">
          <p:sp>
            <p:nvSpPr>
              <p:cNvPr id="9" name="TextBox 8">
                <a:extLst>
                  <a:ext uri="{FF2B5EF4-FFF2-40B4-BE49-F238E27FC236}">
                    <a16:creationId xmlns:a16="http://schemas.microsoft.com/office/drawing/2014/main" id="{8FBB6C36-86DD-4E10-976E-BA238A35B04B}"/>
                  </a:ext>
                </a:extLst>
              </p:cNvPr>
              <p:cNvSpPr txBox="1">
                <a:spLocks noRot="1" noChangeAspect="1" noMove="1" noResize="1" noEditPoints="1" noAdjustHandles="1" noChangeArrowheads="1" noChangeShapeType="1" noTextEdit="1"/>
              </p:cNvSpPr>
              <p:nvPr/>
            </p:nvSpPr>
            <p:spPr>
              <a:xfrm>
                <a:off x="2590800" y="5599593"/>
                <a:ext cx="1447800" cy="725007"/>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637D1EF-A65A-4019-97E8-26C5FA86A469}"/>
              </a:ext>
            </a:extLst>
          </p:cNvPr>
          <p:cNvSpPr txBox="1"/>
          <p:nvPr/>
        </p:nvSpPr>
        <p:spPr>
          <a:xfrm>
            <a:off x="7639050" y="5562600"/>
            <a:ext cx="1352550" cy="461665"/>
          </a:xfrm>
          <a:prstGeom prst="rect">
            <a:avLst/>
          </a:prstGeom>
          <a:noFill/>
        </p:spPr>
        <p:txBody>
          <a:bodyPr wrap="square" rtlCol="0">
            <a:spAutoFit/>
          </a:bodyPr>
          <a:lstStyle/>
          <a:p>
            <a:r>
              <a:rPr lang="en-US" dirty="0"/>
              <a:t>= 50g</a:t>
            </a:r>
            <a:endParaRPr lang="en-US" baseline="30000" dirty="0"/>
          </a:p>
        </p:txBody>
      </p:sp>
      <p:sp>
        <p:nvSpPr>
          <p:cNvPr id="2" name="TextBox 1">
            <a:extLst>
              <a:ext uri="{FF2B5EF4-FFF2-40B4-BE49-F238E27FC236}">
                <a16:creationId xmlns:a16="http://schemas.microsoft.com/office/drawing/2014/main" id="{C980B0D0-B4D1-4D0B-974D-3AB28FD7B17A}"/>
              </a:ext>
            </a:extLst>
          </p:cNvPr>
          <p:cNvSpPr txBox="1"/>
          <p:nvPr/>
        </p:nvSpPr>
        <p:spPr>
          <a:xfrm>
            <a:off x="4038600" y="5715000"/>
            <a:ext cx="1352550" cy="461665"/>
          </a:xfrm>
          <a:prstGeom prst="rect">
            <a:avLst/>
          </a:prstGeom>
          <a:noFill/>
        </p:spPr>
        <p:txBody>
          <a:bodyPr wrap="square" rtlCol="0">
            <a:spAutoFit/>
          </a:bodyPr>
          <a:lstStyle/>
          <a:p>
            <a:r>
              <a:rPr lang="en-US" dirty="0"/>
              <a:t>M =d(v)</a:t>
            </a:r>
          </a:p>
        </p:txBody>
      </p:sp>
    </p:spTree>
    <p:extLst>
      <p:ext uri="{BB962C8B-B14F-4D97-AF65-F5344CB8AC3E}">
        <p14:creationId xmlns:p14="http://schemas.microsoft.com/office/powerpoint/2010/main" val="238946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7" grpId="0"/>
      <p:bldP spid="9" grpId="0"/>
      <p:bldP spid="1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5DBE3FAB-C830-4C31-B204-D6B2DB20E669}"/>
              </a:ext>
            </a:extLst>
          </p:cNvPr>
          <p:cNvSpPr txBox="1">
            <a:spLocks noChangeArrowheads="1"/>
          </p:cNvSpPr>
          <p:nvPr/>
        </p:nvSpPr>
        <p:spPr bwMode="auto">
          <a:xfrm>
            <a:off x="646906" y="545306"/>
            <a:ext cx="7705725" cy="762000"/>
          </a:xfrm>
          <a:prstGeom prst="rect">
            <a:avLst/>
          </a:prstGeom>
          <a:solidFill>
            <a:srgbClr val="FF0000"/>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4400" b="1"/>
              <a:t>Mass, Volume, &amp; Density</a:t>
            </a:r>
          </a:p>
        </p:txBody>
      </p:sp>
      <p:sp>
        <p:nvSpPr>
          <p:cNvPr id="4099" name="Text Box 5">
            <a:extLst>
              <a:ext uri="{FF2B5EF4-FFF2-40B4-BE49-F238E27FC236}">
                <a16:creationId xmlns:a16="http://schemas.microsoft.com/office/drawing/2014/main" id="{F804247F-CCB9-4AB2-9F37-F5F1E8E3CFD8}"/>
              </a:ext>
            </a:extLst>
          </p:cNvPr>
          <p:cNvSpPr txBox="1">
            <a:spLocks noChangeArrowheads="1"/>
          </p:cNvSpPr>
          <p:nvPr/>
        </p:nvSpPr>
        <p:spPr bwMode="auto">
          <a:xfrm>
            <a:off x="1187450" y="1916113"/>
            <a:ext cx="6624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1800"/>
          </a:p>
        </p:txBody>
      </p:sp>
      <p:pic>
        <p:nvPicPr>
          <p:cNvPr id="4100" name="Picture 9" descr="solid">
            <a:hlinkClick r:id="rId2"/>
            <a:extLst>
              <a:ext uri="{FF2B5EF4-FFF2-40B4-BE49-F238E27FC236}">
                <a16:creationId xmlns:a16="http://schemas.microsoft.com/office/drawing/2014/main" id="{4F456614-345B-4674-B188-8594AA7CF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628775"/>
            <a:ext cx="6122988"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0">
            <a:extLst>
              <a:ext uri="{FF2B5EF4-FFF2-40B4-BE49-F238E27FC236}">
                <a16:creationId xmlns:a16="http://schemas.microsoft.com/office/drawing/2014/main" id="{840EDB51-3516-498D-A74D-61FF25F9395C}"/>
              </a:ext>
            </a:extLst>
          </p:cNvPr>
          <p:cNvSpPr txBox="1">
            <a:spLocks noChangeArrowheads="1"/>
          </p:cNvSpPr>
          <p:nvPr/>
        </p:nvSpPr>
        <p:spPr bwMode="auto">
          <a:xfrm>
            <a:off x="2700338" y="1484313"/>
            <a:ext cx="403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1800"/>
          </a:p>
        </p:txBody>
      </p:sp>
      <p:sp>
        <p:nvSpPr>
          <p:cNvPr id="4102" name="Rectangle 11">
            <a:extLst>
              <a:ext uri="{FF2B5EF4-FFF2-40B4-BE49-F238E27FC236}">
                <a16:creationId xmlns:a16="http://schemas.microsoft.com/office/drawing/2014/main" id="{65906942-EC6C-441B-ADE7-9A3520874349}"/>
              </a:ext>
            </a:extLst>
          </p:cNvPr>
          <p:cNvSpPr>
            <a:spLocks noChangeArrowheads="1"/>
          </p:cNvSpPr>
          <p:nvPr/>
        </p:nvSpPr>
        <p:spPr bwMode="auto">
          <a:xfrm>
            <a:off x="2555875" y="1628775"/>
            <a:ext cx="4248150" cy="431800"/>
          </a:xfrm>
          <a:prstGeom prst="rect">
            <a:avLst/>
          </a:prstGeom>
          <a:solidFill>
            <a:schemeClr val="bg1"/>
          </a:solidFill>
          <a:ln>
            <a:noFill/>
          </a:ln>
          <a:effectLst/>
          <a:extLst>
            <a:ext uri="{91240B29-F687-4F45-9708-019B960494DF}">
              <a14:hiddenLine xmlns:a14="http://schemas.microsoft.com/office/drawing/2010/main" w="317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endParaRPr lang="en-US" altLang="en-US" sz="1800"/>
          </a:p>
        </p:txBody>
      </p:sp>
    </p:spTree>
    <p:extLst>
      <p:ext uri="{BB962C8B-B14F-4D97-AF65-F5344CB8AC3E}">
        <p14:creationId xmlns:p14="http://schemas.microsoft.com/office/powerpoint/2010/main" val="3305211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ABAE5B8-5022-48AC-A093-25DB83D3D441}"/>
              </a:ext>
            </a:extLst>
          </p:cNvPr>
          <p:cNvSpPr>
            <a:spLocks noGrp="1"/>
          </p:cNvSpPr>
          <p:nvPr>
            <p:ph type="title" idx="4294967295"/>
          </p:nvPr>
        </p:nvSpPr>
        <p:spPr>
          <a:xfrm>
            <a:off x="0" y="1125538"/>
            <a:ext cx="9144000" cy="1143000"/>
          </a:xfrm>
        </p:spPr>
        <p:txBody>
          <a:bodyPr/>
          <a:lstStyle/>
          <a:p>
            <a:pPr eaLnBrk="1" hangingPunct="1"/>
            <a:r>
              <a:rPr lang="en-US" altLang="en-US" sz="3600" b="1" dirty="0"/>
              <a:t>Change Mass AND Keep Volume Same</a:t>
            </a:r>
          </a:p>
        </p:txBody>
      </p:sp>
      <p:sp>
        <p:nvSpPr>
          <p:cNvPr id="17411" name="Content Placeholder 2">
            <a:extLst>
              <a:ext uri="{FF2B5EF4-FFF2-40B4-BE49-F238E27FC236}">
                <a16:creationId xmlns:a16="http://schemas.microsoft.com/office/drawing/2014/main" id="{13134BA4-0EB8-4C2E-947B-7C54BDD6E3C6}"/>
              </a:ext>
            </a:extLst>
          </p:cNvPr>
          <p:cNvSpPr>
            <a:spLocks noGrp="1"/>
          </p:cNvSpPr>
          <p:nvPr>
            <p:ph idx="4294967295"/>
          </p:nvPr>
        </p:nvSpPr>
        <p:spPr>
          <a:xfrm>
            <a:off x="755650" y="2276475"/>
            <a:ext cx="7848600" cy="3744913"/>
          </a:xfrm>
        </p:spPr>
        <p:txBody>
          <a:bodyPr/>
          <a:lstStyle/>
          <a:p>
            <a:pPr eaLnBrk="1" hangingPunct="1">
              <a:buFontTx/>
              <a:buNone/>
            </a:pPr>
            <a:r>
              <a:rPr lang="en-US" altLang="en-US" b="1"/>
              <a:t>Increase the mass </a:t>
            </a:r>
            <a:r>
              <a:rPr lang="en-US" altLang="en-US" b="1">
                <a:sym typeface="Wingdings" panose="05000000000000000000" pitchFamily="2" charset="2"/>
              </a:rPr>
              <a:t> increase density</a:t>
            </a:r>
          </a:p>
          <a:p>
            <a:pPr eaLnBrk="1" hangingPunct="1">
              <a:buFontTx/>
              <a:buNone/>
            </a:pPr>
            <a:r>
              <a:rPr lang="en-US" altLang="en-US" b="1">
                <a:sym typeface="Wingdings" panose="05000000000000000000" pitchFamily="2" charset="2"/>
              </a:rPr>
              <a:t>Decrease the mass  decrease in density</a:t>
            </a:r>
          </a:p>
          <a:p>
            <a:pPr algn="ctr" eaLnBrk="1" hangingPunct="1">
              <a:buFontTx/>
              <a:buNone/>
            </a:pPr>
            <a:r>
              <a:rPr lang="en-US" altLang="en-US" b="1">
                <a:sym typeface="Wingdings" panose="05000000000000000000" pitchFamily="2" charset="2"/>
              </a:rPr>
              <a:t>Which container has more density?</a:t>
            </a:r>
          </a:p>
          <a:p>
            <a:pPr algn="ctr" eaLnBrk="1" hangingPunct="1">
              <a:buFontTx/>
              <a:buNone/>
            </a:pPr>
            <a:endParaRPr lang="en-US" altLang="en-US" b="1">
              <a:sym typeface="Wingdings" panose="05000000000000000000" pitchFamily="2" charset="2"/>
            </a:endParaRPr>
          </a:p>
          <a:p>
            <a:pPr algn="ctr" eaLnBrk="1" hangingPunct="1">
              <a:buFontTx/>
              <a:buNone/>
            </a:pPr>
            <a:endParaRPr lang="en-US" altLang="en-US" b="1">
              <a:sym typeface="Wingdings" panose="05000000000000000000" pitchFamily="2" charset="2"/>
            </a:endParaRPr>
          </a:p>
          <a:p>
            <a:pPr eaLnBrk="1" hangingPunct="1">
              <a:buFontTx/>
              <a:buNone/>
            </a:pPr>
            <a:r>
              <a:rPr lang="en-US" altLang="en-US" b="1">
                <a:sym typeface="Wingdings" panose="05000000000000000000" pitchFamily="2" charset="2"/>
              </a:rPr>
              <a:t>				A		B</a:t>
            </a:r>
            <a:endParaRPr lang="en-US" altLang="en-US" b="1"/>
          </a:p>
        </p:txBody>
      </p:sp>
      <p:grpSp>
        <p:nvGrpSpPr>
          <p:cNvPr id="23556" name="Group 14">
            <a:extLst>
              <a:ext uri="{FF2B5EF4-FFF2-40B4-BE49-F238E27FC236}">
                <a16:creationId xmlns:a16="http://schemas.microsoft.com/office/drawing/2014/main" id="{27502F2E-A82A-4B6A-8241-634A37A5D2B0}"/>
              </a:ext>
            </a:extLst>
          </p:cNvPr>
          <p:cNvGrpSpPr>
            <a:grpSpLocks/>
          </p:cNvGrpSpPr>
          <p:nvPr/>
        </p:nvGrpSpPr>
        <p:grpSpPr bwMode="auto">
          <a:xfrm>
            <a:off x="539750" y="4221163"/>
            <a:ext cx="2590800" cy="2514600"/>
            <a:chOff x="1676400" y="4038600"/>
            <a:chExt cx="2590800" cy="2514600"/>
          </a:xfrm>
        </p:grpSpPr>
        <p:sp>
          <p:nvSpPr>
            <p:cNvPr id="4" name="Rectangle 3">
              <a:extLst>
                <a:ext uri="{FF2B5EF4-FFF2-40B4-BE49-F238E27FC236}">
                  <a16:creationId xmlns:a16="http://schemas.microsoft.com/office/drawing/2014/main" id="{8371ADEB-14E4-4F6D-8958-5756DE526913}"/>
                </a:ext>
              </a:extLst>
            </p:cNvPr>
            <p:cNvSpPr/>
            <p:nvPr/>
          </p:nvSpPr>
          <p:spPr>
            <a:xfrm>
              <a:off x="1752600" y="4038600"/>
              <a:ext cx="2514600" cy="2514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pic>
          <p:nvPicPr>
            <p:cNvPr id="17423" name="Picture 3">
              <a:extLst>
                <a:ext uri="{FF2B5EF4-FFF2-40B4-BE49-F238E27FC236}">
                  <a16:creationId xmlns:a16="http://schemas.microsoft.com/office/drawing/2014/main" id="{C7BB85B7-3FF0-4079-BCE0-13E5F797F00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403860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3">
              <a:extLst>
                <a:ext uri="{FF2B5EF4-FFF2-40B4-BE49-F238E27FC236}">
                  <a16:creationId xmlns:a16="http://schemas.microsoft.com/office/drawing/2014/main" id="{A65D2128-CAF5-4FA5-8D2A-532958A8099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472440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0" name="Group 16">
            <a:extLst>
              <a:ext uri="{FF2B5EF4-FFF2-40B4-BE49-F238E27FC236}">
                <a16:creationId xmlns:a16="http://schemas.microsoft.com/office/drawing/2014/main" id="{318D30A0-528E-4DE0-8C95-26077E50415B}"/>
              </a:ext>
            </a:extLst>
          </p:cNvPr>
          <p:cNvGrpSpPr>
            <a:grpSpLocks/>
          </p:cNvGrpSpPr>
          <p:nvPr/>
        </p:nvGrpSpPr>
        <p:grpSpPr bwMode="auto">
          <a:xfrm>
            <a:off x="5795963" y="4005263"/>
            <a:ext cx="2732087" cy="2643187"/>
            <a:chOff x="5496976" y="3910255"/>
            <a:chExt cx="2732624" cy="2642945"/>
          </a:xfrm>
        </p:grpSpPr>
        <p:grpSp>
          <p:nvGrpSpPr>
            <p:cNvPr id="17415" name="Group 15">
              <a:extLst>
                <a:ext uri="{FF2B5EF4-FFF2-40B4-BE49-F238E27FC236}">
                  <a16:creationId xmlns:a16="http://schemas.microsoft.com/office/drawing/2014/main" id="{A7CB72E8-BE08-4AE0-8D61-5C26F47EDE5E}"/>
                </a:ext>
              </a:extLst>
            </p:cNvPr>
            <p:cNvGrpSpPr>
              <a:grpSpLocks/>
            </p:cNvGrpSpPr>
            <p:nvPr/>
          </p:nvGrpSpPr>
          <p:grpSpPr bwMode="auto">
            <a:xfrm>
              <a:off x="5496976" y="3962400"/>
              <a:ext cx="2732624" cy="2590800"/>
              <a:chOff x="4372971" y="3962400"/>
              <a:chExt cx="2732624" cy="2590800"/>
            </a:xfrm>
          </p:grpSpPr>
          <p:sp>
            <p:nvSpPr>
              <p:cNvPr id="5" name="Rectangle 4">
                <a:extLst>
                  <a:ext uri="{FF2B5EF4-FFF2-40B4-BE49-F238E27FC236}">
                    <a16:creationId xmlns:a16="http://schemas.microsoft.com/office/drawing/2014/main" id="{23E340DE-7CB3-4233-8E29-44E94860F8E7}"/>
                  </a:ext>
                </a:extLst>
              </p:cNvPr>
              <p:cNvSpPr/>
              <p:nvPr/>
            </p:nvSpPr>
            <p:spPr>
              <a:xfrm>
                <a:off x="4495232" y="4038830"/>
                <a:ext cx="2515094" cy="251437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pic>
            <p:nvPicPr>
              <p:cNvPr id="17418" name="Picture 3">
                <a:extLst>
                  <a:ext uri="{FF2B5EF4-FFF2-40B4-BE49-F238E27FC236}">
                    <a16:creationId xmlns:a16="http://schemas.microsoft.com/office/drawing/2014/main" id="{6FE18B1B-D04F-4273-B8C8-610167FD0F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9600" y="396240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
                <a:extLst>
                  <a:ext uri="{FF2B5EF4-FFF2-40B4-BE49-F238E27FC236}">
                    <a16:creationId xmlns:a16="http://schemas.microsoft.com/office/drawing/2014/main" id="{06B611BD-0594-4CA0-A47A-5C6136AD5B5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64820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3">
                <a:extLst>
                  <a:ext uri="{FF2B5EF4-FFF2-40B4-BE49-F238E27FC236}">
                    <a16:creationId xmlns:a16="http://schemas.microsoft.com/office/drawing/2014/main" id="{0B825FA3-F3AC-4DF2-9443-FE809085F26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40601">
                <a:off x="4372971" y="5514129"/>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3">
                <a:extLst>
                  <a:ext uri="{FF2B5EF4-FFF2-40B4-BE49-F238E27FC236}">
                    <a16:creationId xmlns:a16="http://schemas.microsoft.com/office/drawing/2014/main" id="{D590588B-9CEB-499C-A727-234CB52B187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8866">
                <a:off x="5514920" y="5454334"/>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6" name="Picture 3">
              <a:extLst>
                <a:ext uri="{FF2B5EF4-FFF2-40B4-BE49-F238E27FC236}">
                  <a16:creationId xmlns:a16="http://schemas.microsoft.com/office/drawing/2014/main" id="{93CD99CD-5E87-4B06-AAB3-6E452241F03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101535">
              <a:off x="6826162" y="428173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Title 1">
            <a:extLst>
              <a:ext uri="{FF2B5EF4-FFF2-40B4-BE49-F238E27FC236}">
                <a16:creationId xmlns:a16="http://schemas.microsoft.com/office/drawing/2014/main" id="{2EA74115-E21E-46CE-9D0A-55D4DB53B613}"/>
              </a:ext>
            </a:extLst>
          </p:cNvPr>
          <p:cNvSpPr>
            <a:spLocks/>
          </p:cNvSpPr>
          <p:nvPr/>
        </p:nvSpPr>
        <p:spPr bwMode="auto">
          <a:xfrm>
            <a:off x="827088" y="0"/>
            <a:ext cx="7772400" cy="1143000"/>
          </a:xfrm>
          <a:prstGeom prst="rect">
            <a:avLst/>
          </a:prstGeom>
          <a:solidFill>
            <a:srgbClr val="FF0000"/>
          </a:solidFill>
          <a:ln>
            <a:noFill/>
          </a:ln>
          <a:effec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b="1" dirty="0"/>
              <a:t>Ways to Affect Density</a:t>
            </a:r>
          </a:p>
        </p:txBody>
      </p:sp>
    </p:spTree>
    <p:extLst>
      <p:ext uri="{BB962C8B-B14F-4D97-AF65-F5344CB8AC3E}">
        <p14:creationId xmlns:p14="http://schemas.microsoft.com/office/powerpoint/2010/main" val="4054946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plus(in)">
                                      <p:cBhvr>
                                        <p:cTn id="7" dur="2000"/>
                                        <p:tgtEl>
                                          <p:spTgt spid="23556"/>
                                        </p:tgtEl>
                                      </p:cBhvr>
                                    </p:animEffect>
                                  </p:childTnLst>
                                </p:cTn>
                              </p:par>
                              <p:par>
                                <p:cTn id="8" presetID="13" presetClass="entr" presetSubtype="16" fill="hold" nodeType="withEffect">
                                  <p:stCondLst>
                                    <p:cond delay="0"/>
                                  </p:stCondLst>
                                  <p:childTnLst>
                                    <p:set>
                                      <p:cBhvr>
                                        <p:cTn id="9" dur="1" fill="hold">
                                          <p:stCondLst>
                                            <p:cond delay="0"/>
                                          </p:stCondLst>
                                        </p:cTn>
                                        <p:tgtEl>
                                          <p:spTgt spid="23560"/>
                                        </p:tgtEl>
                                        <p:attrNameLst>
                                          <p:attrName>style.visibility</p:attrName>
                                        </p:attrNameLst>
                                      </p:cBhvr>
                                      <p:to>
                                        <p:strVal val="visible"/>
                                      </p:to>
                                    </p:set>
                                    <p:animEffect transition="in" filter="plus(in)">
                                      <p:cBhvr>
                                        <p:cTn id="10" dur="2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289B974-C45A-44FF-8A8A-84F470E5F2B9}"/>
              </a:ext>
            </a:extLst>
          </p:cNvPr>
          <p:cNvSpPr>
            <a:spLocks noGrp="1"/>
          </p:cNvSpPr>
          <p:nvPr>
            <p:ph type="title" idx="4294967295"/>
          </p:nvPr>
        </p:nvSpPr>
        <p:spPr>
          <a:xfrm>
            <a:off x="0" y="836613"/>
            <a:ext cx="9144000" cy="1143000"/>
          </a:xfrm>
        </p:spPr>
        <p:txBody>
          <a:bodyPr/>
          <a:lstStyle/>
          <a:p>
            <a:pPr eaLnBrk="1" hangingPunct="1"/>
            <a:r>
              <a:rPr lang="en-US" altLang="en-US" sz="3600" b="1"/>
              <a:t>Change Volume AND Keep Mass Same</a:t>
            </a:r>
          </a:p>
        </p:txBody>
      </p:sp>
      <p:sp>
        <p:nvSpPr>
          <p:cNvPr id="18435" name="Content Placeholder 2">
            <a:extLst>
              <a:ext uri="{FF2B5EF4-FFF2-40B4-BE49-F238E27FC236}">
                <a16:creationId xmlns:a16="http://schemas.microsoft.com/office/drawing/2014/main" id="{1B74894A-11D8-405D-BA77-460A605C8584}"/>
              </a:ext>
            </a:extLst>
          </p:cNvPr>
          <p:cNvSpPr>
            <a:spLocks noGrp="1"/>
          </p:cNvSpPr>
          <p:nvPr>
            <p:ph idx="4294967295"/>
          </p:nvPr>
        </p:nvSpPr>
        <p:spPr>
          <a:xfrm>
            <a:off x="611188" y="1916113"/>
            <a:ext cx="7848600" cy="4681537"/>
          </a:xfrm>
        </p:spPr>
        <p:txBody>
          <a:bodyPr/>
          <a:lstStyle/>
          <a:p>
            <a:pPr eaLnBrk="1" hangingPunct="1">
              <a:buFontTx/>
              <a:buNone/>
            </a:pPr>
            <a:r>
              <a:rPr lang="en-US" altLang="en-US" b="1"/>
              <a:t>Increase the volume </a:t>
            </a:r>
            <a:r>
              <a:rPr lang="en-US" altLang="en-US" b="1">
                <a:sym typeface="Wingdings" panose="05000000000000000000" pitchFamily="2" charset="2"/>
              </a:rPr>
              <a:t> decrease density</a:t>
            </a:r>
          </a:p>
          <a:p>
            <a:pPr eaLnBrk="1" hangingPunct="1">
              <a:buFontTx/>
              <a:buNone/>
            </a:pPr>
            <a:r>
              <a:rPr lang="en-US" altLang="en-US" b="1">
                <a:sym typeface="Wingdings" panose="05000000000000000000" pitchFamily="2" charset="2"/>
              </a:rPr>
              <a:t>Decrease the volume  increase density</a:t>
            </a:r>
          </a:p>
          <a:p>
            <a:pPr algn="ctr" eaLnBrk="1" hangingPunct="1">
              <a:buFontTx/>
              <a:buNone/>
            </a:pPr>
            <a:r>
              <a:rPr lang="en-US" altLang="en-US" b="1">
                <a:sym typeface="Wingdings" panose="05000000000000000000" pitchFamily="2" charset="2"/>
              </a:rPr>
              <a:t>Which container has more density?</a:t>
            </a:r>
          </a:p>
          <a:p>
            <a:pPr algn="ctr" eaLnBrk="1" hangingPunct="1">
              <a:buFontTx/>
              <a:buNone/>
            </a:pPr>
            <a:endParaRPr lang="en-US" altLang="en-US" b="1">
              <a:sym typeface="Wingdings" panose="05000000000000000000" pitchFamily="2" charset="2"/>
            </a:endParaRPr>
          </a:p>
          <a:p>
            <a:pPr algn="ctr" eaLnBrk="1" hangingPunct="1">
              <a:buFontTx/>
              <a:buNone/>
            </a:pPr>
            <a:endParaRPr lang="en-US" altLang="en-US" b="1">
              <a:sym typeface="Wingdings" panose="05000000000000000000" pitchFamily="2" charset="2"/>
            </a:endParaRPr>
          </a:p>
          <a:p>
            <a:pPr eaLnBrk="1" hangingPunct="1">
              <a:buFontTx/>
              <a:buNone/>
            </a:pPr>
            <a:r>
              <a:rPr lang="en-US" altLang="en-US" b="1">
                <a:sym typeface="Wingdings" panose="05000000000000000000" pitchFamily="2" charset="2"/>
              </a:rPr>
              <a:t>				A		B</a:t>
            </a:r>
            <a:endParaRPr lang="en-US" altLang="en-US" b="1"/>
          </a:p>
        </p:txBody>
      </p:sp>
      <p:sp>
        <p:nvSpPr>
          <p:cNvPr id="18436" name="Title 1">
            <a:extLst>
              <a:ext uri="{FF2B5EF4-FFF2-40B4-BE49-F238E27FC236}">
                <a16:creationId xmlns:a16="http://schemas.microsoft.com/office/drawing/2014/main" id="{E0FFF507-71AA-45AC-9EEF-2BB4361A5B07}"/>
              </a:ext>
            </a:extLst>
          </p:cNvPr>
          <p:cNvSpPr>
            <a:spLocks/>
          </p:cNvSpPr>
          <p:nvPr/>
        </p:nvSpPr>
        <p:spPr bwMode="auto">
          <a:xfrm>
            <a:off x="755650" y="0"/>
            <a:ext cx="7772400" cy="1143000"/>
          </a:xfrm>
          <a:prstGeom prst="rect">
            <a:avLst/>
          </a:prstGeom>
          <a:solidFill>
            <a:srgbClr val="FF0000"/>
          </a:solidFill>
          <a:ln>
            <a:noFill/>
          </a:ln>
          <a:effec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b="1" dirty="0"/>
              <a:t>Ways to Affect Density</a:t>
            </a:r>
          </a:p>
        </p:txBody>
      </p:sp>
      <p:grpSp>
        <p:nvGrpSpPr>
          <p:cNvPr id="24589" name="Group 14">
            <a:extLst>
              <a:ext uri="{FF2B5EF4-FFF2-40B4-BE49-F238E27FC236}">
                <a16:creationId xmlns:a16="http://schemas.microsoft.com/office/drawing/2014/main" id="{96AF8225-3DF2-403F-ABB6-11C5E7AD4011}"/>
              </a:ext>
            </a:extLst>
          </p:cNvPr>
          <p:cNvGrpSpPr>
            <a:grpSpLocks/>
          </p:cNvGrpSpPr>
          <p:nvPr/>
        </p:nvGrpSpPr>
        <p:grpSpPr bwMode="auto">
          <a:xfrm>
            <a:off x="611188" y="4076700"/>
            <a:ext cx="2590800" cy="2514600"/>
            <a:chOff x="1676400" y="4038600"/>
            <a:chExt cx="2590800" cy="2514600"/>
          </a:xfrm>
        </p:grpSpPr>
        <p:sp>
          <p:nvSpPr>
            <p:cNvPr id="4" name="Rectangle 3">
              <a:extLst>
                <a:ext uri="{FF2B5EF4-FFF2-40B4-BE49-F238E27FC236}">
                  <a16:creationId xmlns:a16="http://schemas.microsoft.com/office/drawing/2014/main" id="{829590AC-CDD4-4E20-B8A0-4D66A2874F6F}"/>
                </a:ext>
              </a:extLst>
            </p:cNvPr>
            <p:cNvSpPr/>
            <p:nvPr/>
          </p:nvSpPr>
          <p:spPr>
            <a:xfrm>
              <a:off x="1752600" y="4038600"/>
              <a:ext cx="2514600" cy="2514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pic>
          <p:nvPicPr>
            <p:cNvPr id="18443" name="Picture 3">
              <a:extLst>
                <a:ext uri="{FF2B5EF4-FFF2-40B4-BE49-F238E27FC236}">
                  <a16:creationId xmlns:a16="http://schemas.microsoft.com/office/drawing/2014/main" id="{8552EC18-5B1E-48CA-AA85-C2F54101A37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403860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3">
              <a:extLst>
                <a:ext uri="{FF2B5EF4-FFF2-40B4-BE49-F238E27FC236}">
                  <a16:creationId xmlns:a16="http://schemas.microsoft.com/office/drawing/2014/main" id="{2617B0BD-93C9-4C1F-9CBB-70443FC1679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472440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3" name="Group 19">
            <a:extLst>
              <a:ext uri="{FF2B5EF4-FFF2-40B4-BE49-F238E27FC236}">
                <a16:creationId xmlns:a16="http://schemas.microsoft.com/office/drawing/2014/main" id="{2ED135B6-8881-4C20-A361-304CD14F36C2}"/>
              </a:ext>
            </a:extLst>
          </p:cNvPr>
          <p:cNvGrpSpPr>
            <a:grpSpLocks/>
          </p:cNvGrpSpPr>
          <p:nvPr/>
        </p:nvGrpSpPr>
        <p:grpSpPr bwMode="auto">
          <a:xfrm>
            <a:off x="5795963" y="4724400"/>
            <a:ext cx="1981200" cy="1600200"/>
            <a:chOff x="5562600" y="4191000"/>
            <a:chExt cx="1981200" cy="1600200"/>
          </a:xfrm>
        </p:grpSpPr>
        <p:sp>
          <p:nvSpPr>
            <p:cNvPr id="17" name="Rectangle 16">
              <a:extLst>
                <a:ext uri="{FF2B5EF4-FFF2-40B4-BE49-F238E27FC236}">
                  <a16:creationId xmlns:a16="http://schemas.microsoft.com/office/drawing/2014/main" id="{28DC40CC-5B40-4BEC-BDBB-CE3D1E557F18}"/>
                </a:ext>
              </a:extLst>
            </p:cNvPr>
            <p:cNvSpPr/>
            <p:nvPr/>
          </p:nvSpPr>
          <p:spPr>
            <a:xfrm>
              <a:off x="5638800" y="4191000"/>
              <a:ext cx="19050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pic>
          <p:nvPicPr>
            <p:cNvPr id="18440" name="Picture 3">
              <a:extLst>
                <a:ext uri="{FF2B5EF4-FFF2-40B4-BE49-F238E27FC236}">
                  <a16:creationId xmlns:a16="http://schemas.microsoft.com/office/drawing/2014/main" id="{81C4FE86-F80C-4CC9-9671-DE818634B16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0" y="419100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3">
              <a:extLst>
                <a:ext uri="{FF2B5EF4-FFF2-40B4-BE49-F238E27FC236}">
                  <a16:creationId xmlns:a16="http://schemas.microsoft.com/office/drawing/2014/main" id="{8D23E5CF-3CC2-4042-918F-C4EB7766E78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487680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32110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4589"/>
                                        </p:tgtEl>
                                        <p:attrNameLst>
                                          <p:attrName>style.visibility</p:attrName>
                                        </p:attrNameLst>
                                      </p:cBhvr>
                                      <p:to>
                                        <p:strVal val="visible"/>
                                      </p:to>
                                    </p:set>
                                    <p:animEffect transition="in" filter="diamond(in)">
                                      <p:cBhvr>
                                        <p:cTn id="7" dur="2000"/>
                                        <p:tgtEl>
                                          <p:spTgt spid="24589"/>
                                        </p:tgtEl>
                                      </p:cBhvr>
                                    </p:animEffect>
                                  </p:childTnLst>
                                </p:cTn>
                              </p:par>
                              <p:par>
                                <p:cTn id="8" presetID="8" presetClass="entr" presetSubtype="16" fill="hold" nodeType="withEffect">
                                  <p:stCondLst>
                                    <p:cond delay="0"/>
                                  </p:stCondLst>
                                  <p:childTnLst>
                                    <p:set>
                                      <p:cBhvr>
                                        <p:cTn id="9" dur="1" fill="hold">
                                          <p:stCondLst>
                                            <p:cond delay="0"/>
                                          </p:stCondLst>
                                        </p:cTn>
                                        <p:tgtEl>
                                          <p:spTgt spid="24593"/>
                                        </p:tgtEl>
                                        <p:attrNameLst>
                                          <p:attrName>style.visibility</p:attrName>
                                        </p:attrNameLst>
                                      </p:cBhvr>
                                      <p:to>
                                        <p:strVal val="visible"/>
                                      </p:to>
                                    </p:set>
                                    <p:animEffect transition="in" filter="diamond(in)">
                                      <p:cBhvr>
                                        <p:cTn id="10" dur="2000"/>
                                        <p:tgtEl>
                                          <p:spTgt spid="24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5806CF9-E3AF-4AF0-81DB-F53C8A86FEDF}"/>
              </a:ext>
            </a:extLst>
          </p:cNvPr>
          <p:cNvSpPr>
            <a:spLocks noGrp="1"/>
          </p:cNvSpPr>
          <p:nvPr>
            <p:ph type="title" idx="4294967295"/>
          </p:nvPr>
        </p:nvSpPr>
        <p:spPr>
          <a:xfrm>
            <a:off x="0" y="333375"/>
            <a:ext cx="9144000" cy="2783543"/>
          </a:xfrm>
          <a:solidFill>
            <a:srgbClr val="FF0000"/>
          </a:solidFill>
        </p:spPr>
        <p:txBody>
          <a:bodyPr>
            <a:normAutofit fontScale="90000"/>
          </a:bodyPr>
          <a:lstStyle/>
          <a:p>
            <a:pPr eaLnBrk="1" hangingPunct="1"/>
            <a:r>
              <a:rPr lang="en-US" altLang="en-US" sz="3600" b="1" dirty="0">
                <a:solidFill>
                  <a:schemeClr val="tx1"/>
                </a:solidFill>
              </a:rPr>
              <a:t>In your notebook illustrate the answer to </a:t>
            </a:r>
            <a:br>
              <a:rPr lang="en-US" altLang="en-US" sz="3600" b="1" dirty="0">
                <a:solidFill>
                  <a:schemeClr val="tx1"/>
                </a:solidFill>
              </a:rPr>
            </a:br>
            <a:r>
              <a:rPr lang="en-US" altLang="en-US" sz="3600" b="1" dirty="0">
                <a:solidFill>
                  <a:schemeClr val="tx1"/>
                </a:solidFill>
              </a:rPr>
              <a:t>the following question:</a:t>
            </a:r>
            <a:br>
              <a:rPr lang="en-US" altLang="en-US" sz="3600" b="1" dirty="0">
                <a:solidFill>
                  <a:schemeClr val="tx1"/>
                </a:solidFill>
              </a:rPr>
            </a:br>
            <a:br>
              <a:rPr lang="en-US" altLang="en-US" sz="3600" b="1" dirty="0">
                <a:solidFill>
                  <a:schemeClr val="tx1"/>
                </a:solidFill>
              </a:rPr>
            </a:br>
            <a:br>
              <a:rPr lang="en-US" altLang="en-US" sz="3600" b="1" dirty="0">
                <a:solidFill>
                  <a:schemeClr val="tx1"/>
                </a:solidFill>
              </a:rPr>
            </a:br>
            <a:r>
              <a:rPr lang="en-US" altLang="en-US" sz="3600" b="1" dirty="0">
                <a:solidFill>
                  <a:schemeClr val="tx1"/>
                </a:solidFill>
              </a:rPr>
              <a:t>What 2 ways will INCREASE density?</a:t>
            </a:r>
          </a:p>
        </p:txBody>
      </p:sp>
      <p:grpSp>
        <p:nvGrpSpPr>
          <p:cNvPr id="19459" name="Group 14">
            <a:extLst>
              <a:ext uri="{FF2B5EF4-FFF2-40B4-BE49-F238E27FC236}">
                <a16:creationId xmlns:a16="http://schemas.microsoft.com/office/drawing/2014/main" id="{F5340466-F740-4667-A9FC-E28DEA5C23B3}"/>
              </a:ext>
            </a:extLst>
          </p:cNvPr>
          <p:cNvGrpSpPr>
            <a:grpSpLocks/>
          </p:cNvGrpSpPr>
          <p:nvPr/>
        </p:nvGrpSpPr>
        <p:grpSpPr bwMode="auto">
          <a:xfrm>
            <a:off x="468313" y="3573463"/>
            <a:ext cx="2590800" cy="2514600"/>
            <a:chOff x="1676400" y="4038600"/>
            <a:chExt cx="2590800" cy="2514600"/>
          </a:xfrm>
        </p:grpSpPr>
        <p:sp>
          <p:nvSpPr>
            <p:cNvPr id="4" name="Rectangle 3">
              <a:extLst>
                <a:ext uri="{FF2B5EF4-FFF2-40B4-BE49-F238E27FC236}">
                  <a16:creationId xmlns:a16="http://schemas.microsoft.com/office/drawing/2014/main" id="{EF9DD858-53ED-4D75-B702-29A2C2A3199E}"/>
                </a:ext>
              </a:extLst>
            </p:cNvPr>
            <p:cNvSpPr/>
            <p:nvPr/>
          </p:nvSpPr>
          <p:spPr>
            <a:xfrm>
              <a:off x="1752600" y="4038600"/>
              <a:ext cx="2514600" cy="2514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pic>
          <p:nvPicPr>
            <p:cNvPr id="19463" name="Picture 3">
              <a:extLst>
                <a:ext uri="{FF2B5EF4-FFF2-40B4-BE49-F238E27FC236}">
                  <a16:creationId xmlns:a16="http://schemas.microsoft.com/office/drawing/2014/main" id="{BFA4FADA-D610-415E-B303-F7938D0F2DC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403860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
              <a:extLst>
                <a:ext uri="{FF2B5EF4-FFF2-40B4-BE49-F238E27FC236}">
                  <a16:creationId xmlns:a16="http://schemas.microsoft.com/office/drawing/2014/main" id="{AB0DE5AF-8CB6-43C2-894E-53FCE8775B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472440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ight Arrow 19">
            <a:extLst>
              <a:ext uri="{FF2B5EF4-FFF2-40B4-BE49-F238E27FC236}">
                <a16:creationId xmlns:a16="http://schemas.microsoft.com/office/drawing/2014/main" id="{6C837CF4-F2B0-4E4E-B70E-A479DDE7C033}"/>
              </a:ext>
            </a:extLst>
          </p:cNvPr>
          <p:cNvSpPr/>
          <p:nvPr/>
        </p:nvSpPr>
        <p:spPr>
          <a:xfrm rot="19853861">
            <a:off x="3132138" y="4365625"/>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ight Arrow 20">
            <a:extLst>
              <a:ext uri="{FF2B5EF4-FFF2-40B4-BE49-F238E27FC236}">
                <a16:creationId xmlns:a16="http://schemas.microsoft.com/office/drawing/2014/main" id="{31F52EAD-A7CD-4450-8C6D-4FC220C5E956}"/>
              </a:ext>
            </a:extLst>
          </p:cNvPr>
          <p:cNvSpPr/>
          <p:nvPr/>
        </p:nvSpPr>
        <p:spPr>
          <a:xfrm rot="1179011">
            <a:off x="3132138" y="5229225"/>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8848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14D76C4-4807-4D47-9D1A-862D7E225842}"/>
              </a:ext>
            </a:extLst>
          </p:cNvPr>
          <p:cNvSpPr>
            <a:spLocks noGrp="1"/>
          </p:cNvSpPr>
          <p:nvPr>
            <p:ph type="title" idx="4294967295"/>
          </p:nvPr>
        </p:nvSpPr>
        <p:spPr>
          <a:xfrm>
            <a:off x="0" y="274638"/>
            <a:ext cx="9144000" cy="1143000"/>
          </a:xfrm>
          <a:solidFill>
            <a:srgbClr val="FF0000"/>
          </a:solidFill>
        </p:spPr>
        <p:txBody>
          <a:bodyPr/>
          <a:lstStyle/>
          <a:p>
            <a:pPr eaLnBrk="1" hangingPunct="1"/>
            <a:r>
              <a:rPr lang="en-US" altLang="en-US" sz="3600" b="1" dirty="0">
                <a:solidFill>
                  <a:schemeClr val="tx1"/>
                </a:solidFill>
              </a:rPr>
              <a:t>What 2 ways will INCREASE density?</a:t>
            </a:r>
          </a:p>
        </p:txBody>
      </p:sp>
      <p:grpSp>
        <p:nvGrpSpPr>
          <p:cNvPr id="20483" name="Group 14">
            <a:extLst>
              <a:ext uri="{FF2B5EF4-FFF2-40B4-BE49-F238E27FC236}">
                <a16:creationId xmlns:a16="http://schemas.microsoft.com/office/drawing/2014/main" id="{45FB0C91-05A7-445D-8ABB-0A670824D36B}"/>
              </a:ext>
            </a:extLst>
          </p:cNvPr>
          <p:cNvGrpSpPr>
            <a:grpSpLocks/>
          </p:cNvGrpSpPr>
          <p:nvPr/>
        </p:nvGrpSpPr>
        <p:grpSpPr bwMode="auto">
          <a:xfrm>
            <a:off x="457200" y="2590800"/>
            <a:ext cx="2590800" cy="2514600"/>
            <a:chOff x="1676400" y="4038600"/>
            <a:chExt cx="2590800" cy="2514600"/>
          </a:xfrm>
        </p:grpSpPr>
        <p:sp>
          <p:nvSpPr>
            <p:cNvPr id="4" name="Rectangle 3">
              <a:extLst>
                <a:ext uri="{FF2B5EF4-FFF2-40B4-BE49-F238E27FC236}">
                  <a16:creationId xmlns:a16="http://schemas.microsoft.com/office/drawing/2014/main" id="{7EBFA1A9-DF79-441F-A72C-83CFBC710D51}"/>
                </a:ext>
              </a:extLst>
            </p:cNvPr>
            <p:cNvSpPr/>
            <p:nvPr/>
          </p:nvSpPr>
          <p:spPr>
            <a:xfrm>
              <a:off x="1752600" y="4038600"/>
              <a:ext cx="2514600" cy="2514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pic>
          <p:nvPicPr>
            <p:cNvPr id="20501" name="Picture 3">
              <a:extLst>
                <a:ext uri="{FF2B5EF4-FFF2-40B4-BE49-F238E27FC236}">
                  <a16:creationId xmlns:a16="http://schemas.microsoft.com/office/drawing/2014/main" id="{E66198C8-FC27-4B1D-A33A-F7C3B09AB16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403860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3">
              <a:extLst>
                <a:ext uri="{FF2B5EF4-FFF2-40B4-BE49-F238E27FC236}">
                  <a16:creationId xmlns:a16="http://schemas.microsoft.com/office/drawing/2014/main" id="{52CC1F4B-81C2-4F83-8768-67CA794923F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472440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ight Arrow 19">
            <a:extLst>
              <a:ext uri="{FF2B5EF4-FFF2-40B4-BE49-F238E27FC236}">
                <a16:creationId xmlns:a16="http://schemas.microsoft.com/office/drawing/2014/main" id="{3F23AF56-7E53-493E-A694-3F2C75D43FE9}"/>
              </a:ext>
            </a:extLst>
          </p:cNvPr>
          <p:cNvSpPr/>
          <p:nvPr/>
        </p:nvSpPr>
        <p:spPr>
          <a:xfrm rot="19853861">
            <a:off x="3159125" y="3163888"/>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ight Arrow 20">
            <a:extLst>
              <a:ext uri="{FF2B5EF4-FFF2-40B4-BE49-F238E27FC236}">
                <a16:creationId xmlns:a16="http://schemas.microsoft.com/office/drawing/2014/main" id="{7EA32FD5-563E-4551-8D3B-9868E3042F06}"/>
              </a:ext>
            </a:extLst>
          </p:cNvPr>
          <p:cNvSpPr/>
          <p:nvPr/>
        </p:nvSpPr>
        <p:spPr>
          <a:xfrm rot="1179011">
            <a:off x="3235325" y="3925888"/>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6633" name="Group 9">
            <a:extLst>
              <a:ext uri="{FF2B5EF4-FFF2-40B4-BE49-F238E27FC236}">
                <a16:creationId xmlns:a16="http://schemas.microsoft.com/office/drawing/2014/main" id="{7E61F722-5F1B-4C7F-843D-63B891AED5AE}"/>
              </a:ext>
            </a:extLst>
          </p:cNvPr>
          <p:cNvGrpSpPr>
            <a:grpSpLocks/>
          </p:cNvGrpSpPr>
          <p:nvPr/>
        </p:nvGrpSpPr>
        <p:grpSpPr bwMode="auto">
          <a:xfrm>
            <a:off x="4500563" y="4076700"/>
            <a:ext cx="2732087" cy="2643188"/>
            <a:chOff x="5496976" y="3910255"/>
            <a:chExt cx="2732624" cy="2642945"/>
          </a:xfrm>
        </p:grpSpPr>
        <p:grpSp>
          <p:nvGrpSpPr>
            <p:cNvPr id="20493" name="Group 15">
              <a:extLst>
                <a:ext uri="{FF2B5EF4-FFF2-40B4-BE49-F238E27FC236}">
                  <a16:creationId xmlns:a16="http://schemas.microsoft.com/office/drawing/2014/main" id="{C768D0D3-BEF7-4820-B445-9D865291B00E}"/>
                </a:ext>
              </a:extLst>
            </p:cNvPr>
            <p:cNvGrpSpPr>
              <a:grpSpLocks/>
            </p:cNvGrpSpPr>
            <p:nvPr/>
          </p:nvGrpSpPr>
          <p:grpSpPr bwMode="auto">
            <a:xfrm>
              <a:off x="5496976" y="3962400"/>
              <a:ext cx="2732624" cy="2590800"/>
              <a:chOff x="4372971" y="3962400"/>
              <a:chExt cx="2732624" cy="2590800"/>
            </a:xfrm>
          </p:grpSpPr>
          <p:sp>
            <p:nvSpPr>
              <p:cNvPr id="13" name="Rectangle 12">
                <a:extLst>
                  <a:ext uri="{FF2B5EF4-FFF2-40B4-BE49-F238E27FC236}">
                    <a16:creationId xmlns:a16="http://schemas.microsoft.com/office/drawing/2014/main" id="{1835374F-F2CC-4FAF-8B51-D0F54A129CBC}"/>
                  </a:ext>
                </a:extLst>
              </p:cNvPr>
              <p:cNvSpPr/>
              <p:nvPr/>
            </p:nvSpPr>
            <p:spPr>
              <a:xfrm>
                <a:off x="4495232" y="4038831"/>
                <a:ext cx="2515094" cy="2514369"/>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pic>
            <p:nvPicPr>
              <p:cNvPr id="20496" name="Picture 3">
                <a:extLst>
                  <a:ext uri="{FF2B5EF4-FFF2-40B4-BE49-F238E27FC236}">
                    <a16:creationId xmlns:a16="http://schemas.microsoft.com/office/drawing/2014/main" id="{789CE8C8-7493-470C-949F-202692D53C3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9600" y="396240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3">
                <a:extLst>
                  <a:ext uri="{FF2B5EF4-FFF2-40B4-BE49-F238E27FC236}">
                    <a16:creationId xmlns:a16="http://schemas.microsoft.com/office/drawing/2014/main" id="{29DB1D3A-0034-445A-9B7E-4F2481C5A92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64820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3">
                <a:extLst>
                  <a:ext uri="{FF2B5EF4-FFF2-40B4-BE49-F238E27FC236}">
                    <a16:creationId xmlns:a16="http://schemas.microsoft.com/office/drawing/2014/main" id="{7557A2C0-B1FF-4490-8587-696FB32B4E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40601">
                <a:off x="4372971" y="5514129"/>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3">
                <a:extLst>
                  <a:ext uri="{FF2B5EF4-FFF2-40B4-BE49-F238E27FC236}">
                    <a16:creationId xmlns:a16="http://schemas.microsoft.com/office/drawing/2014/main" id="{A8E8B3D2-4861-4CCD-8AF9-DF60692D0E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8866">
                <a:off x="5514920" y="5454334"/>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94" name="Picture 3">
              <a:extLst>
                <a:ext uri="{FF2B5EF4-FFF2-40B4-BE49-F238E27FC236}">
                  <a16:creationId xmlns:a16="http://schemas.microsoft.com/office/drawing/2014/main" id="{D5219564-FE3C-4F96-975B-F84CFA9045D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101535">
              <a:off x="6826162" y="428173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1" name="Group 17">
            <a:extLst>
              <a:ext uri="{FF2B5EF4-FFF2-40B4-BE49-F238E27FC236}">
                <a16:creationId xmlns:a16="http://schemas.microsoft.com/office/drawing/2014/main" id="{DEC60EBB-780C-43C1-B6C3-C309124181A2}"/>
              </a:ext>
            </a:extLst>
          </p:cNvPr>
          <p:cNvGrpSpPr>
            <a:grpSpLocks/>
          </p:cNvGrpSpPr>
          <p:nvPr/>
        </p:nvGrpSpPr>
        <p:grpSpPr bwMode="auto">
          <a:xfrm>
            <a:off x="4500563" y="1557338"/>
            <a:ext cx="1981200" cy="1600200"/>
            <a:chOff x="5562600" y="4191000"/>
            <a:chExt cx="1981200" cy="1600200"/>
          </a:xfrm>
        </p:grpSpPr>
        <p:sp>
          <p:nvSpPr>
            <p:cNvPr id="19" name="Rectangle 18">
              <a:extLst>
                <a:ext uri="{FF2B5EF4-FFF2-40B4-BE49-F238E27FC236}">
                  <a16:creationId xmlns:a16="http://schemas.microsoft.com/office/drawing/2014/main" id="{D228C6CA-0E85-4B8F-8618-87B1DF89AB5E}"/>
                </a:ext>
              </a:extLst>
            </p:cNvPr>
            <p:cNvSpPr/>
            <p:nvPr/>
          </p:nvSpPr>
          <p:spPr>
            <a:xfrm>
              <a:off x="5638800" y="4191000"/>
              <a:ext cx="19050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pic>
          <p:nvPicPr>
            <p:cNvPr id="20491" name="Picture 3">
              <a:extLst>
                <a:ext uri="{FF2B5EF4-FFF2-40B4-BE49-F238E27FC236}">
                  <a16:creationId xmlns:a16="http://schemas.microsoft.com/office/drawing/2014/main" id="{2B0B9AEB-8047-428B-9C0A-5982BD7EB6D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0" y="419100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3">
              <a:extLst>
                <a:ext uri="{FF2B5EF4-FFF2-40B4-BE49-F238E27FC236}">
                  <a16:creationId xmlns:a16="http://schemas.microsoft.com/office/drawing/2014/main" id="{DB9D6A7D-CE41-4B17-AA51-983404C4E2D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4876800"/>
              <a:ext cx="1590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45" name="TextBox 23">
            <a:extLst>
              <a:ext uri="{FF2B5EF4-FFF2-40B4-BE49-F238E27FC236}">
                <a16:creationId xmlns:a16="http://schemas.microsoft.com/office/drawing/2014/main" id="{726A748A-42AA-4E01-8176-5C1EB5AC49C8}"/>
              </a:ext>
            </a:extLst>
          </p:cNvPr>
          <p:cNvSpPr txBox="1">
            <a:spLocks noChangeArrowheads="1"/>
          </p:cNvSpPr>
          <p:nvPr/>
        </p:nvSpPr>
        <p:spPr bwMode="auto">
          <a:xfrm>
            <a:off x="6705600" y="1371600"/>
            <a:ext cx="1981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latin typeface="Arial" panose="020B0604020202020204" pitchFamily="34" charset="0"/>
                <a:ea typeface="ＭＳ Ｐゴシック" panose="020B0600070205080204" pitchFamily="34" charset="-128"/>
              </a:rPr>
              <a:t>Keep the same mass AND decrease the volume</a:t>
            </a:r>
          </a:p>
        </p:txBody>
      </p:sp>
      <p:sp>
        <p:nvSpPr>
          <p:cNvPr id="26646" name="TextBox 24">
            <a:extLst>
              <a:ext uri="{FF2B5EF4-FFF2-40B4-BE49-F238E27FC236}">
                <a16:creationId xmlns:a16="http://schemas.microsoft.com/office/drawing/2014/main" id="{EE6BFABF-EFF9-462B-81F6-C315F225F6AA}"/>
              </a:ext>
            </a:extLst>
          </p:cNvPr>
          <p:cNvSpPr txBox="1">
            <a:spLocks noChangeArrowheads="1"/>
          </p:cNvSpPr>
          <p:nvPr/>
        </p:nvSpPr>
        <p:spPr bwMode="auto">
          <a:xfrm>
            <a:off x="7308850" y="4149725"/>
            <a:ext cx="183515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latin typeface="Arial" panose="020B0604020202020204" pitchFamily="34" charset="0"/>
                <a:ea typeface="ＭＳ Ｐゴシック" panose="020B0600070205080204" pitchFamily="34" charset="-128"/>
              </a:rPr>
              <a:t>Keep the same volume AND increase the mass</a:t>
            </a:r>
          </a:p>
        </p:txBody>
      </p:sp>
    </p:spTree>
    <p:extLst>
      <p:ext uri="{BB962C8B-B14F-4D97-AF65-F5344CB8AC3E}">
        <p14:creationId xmlns:p14="http://schemas.microsoft.com/office/powerpoint/2010/main" val="3676595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41"/>
                                        </p:tgtEl>
                                        <p:attrNameLst>
                                          <p:attrName>style.visibility</p:attrName>
                                        </p:attrNameLst>
                                      </p:cBhvr>
                                      <p:to>
                                        <p:strVal val="visible"/>
                                      </p:to>
                                    </p:set>
                                    <p:animEffect transition="in" filter="blinds(horizontal)">
                                      <p:cBhvr>
                                        <p:cTn id="7" dur="500"/>
                                        <p:tgtEl>
                                          <p:spTgt spid="266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45"/>
                                        </p:tgtEl>
                                        <p:attrNameLst>
                                          <p:attrName>style.visibility</p:attrName>
                                        </p:attrNameLst>
                                      </p:cBhvr>
                                      <p:to>
                                        <p:strVal val="visible"/>
                                      </p:to>
                                    </p:set>
                                    <p:animEffect transition="in" filter="blinds(horizontal)">
                                      <p:cBhvr>
                                        <p:cTn id="10" dur="500"/>
                                        <p:tgtEl>
                                          <p:spTgt spid="266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16" fill="hold" nodeType="clickEffect">
                                  <p:stCondLst>
                                    <p:cond delay="0"/>
                                  </p:stCondLst>
                                  <p:childTnLst>
                                    <p:set>
                                      <p:cBhvr>
                                        <p:cTn id="14" dur="1" fill="hold">
                                          <p:stCondLst>
                                            <p:cond delay="0"/>
                                          </p:stCondLst>
                                        </p:cTn>
                                        <p:tgtEl>
                                          <p:spTgt spid="26633"/>
                                        </p:tgtEl>
                                        <p:attrNameLst>
                                          <p:attrName>style.visibility</p:attrName>
                                        </p:attrNameLst>
                                      </p:cBhvr>
                                      <p:to>
                                        <p:strVal val="visible"/>
                                      </p:to>
                                    </p:set>
                                    <p:animEffect transition="in" filter="plus(in)">
                                      <p:cBhvr>
                                        <p:cTn id="15" dur="2000"/>
                                        <p:tgtEl>
                                          <p:spTgt spid="26633"/>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6646"/>
                                        </p:tgtEl>
                                        <p:attrNameLst>
                                          <p:attrName>style.visibility</p:attrName>
                                        </p:attrNameLst>
                                      </p:cBhvr>
                                      <p:to>
                                        <p:strVal val="visible"/>
                                      </p:to>
                                    </p:set>
                                    <p:animEffect transition="in" filter="plus(in)">
                                      <p:cBhvr>
                                        <p:cTn id="18" dur="2000"/>
                                        <p:tgtEl>
                                          <p:spTgt spid="26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5" grpId="0"/>
      <p:bldP spid="266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FA9B755-4EB2-4A24-BCB2-4C17C4A699C4}"/>
              </a:ext>
            </a:extLst>
          </p:cNvPr>
          <p:cNvSpPr>
            <a:spLocks noGrp="1" noChangeArrowheads="1"/>
          </p:cNvSpPr>
          <p:nvPr>
            <p:ph type="title" idx="4294967295"/>
          </p:nvPr>
        </p:nvSpPr>
        <p:spPr>
          <a:xfrm>
            <a:off x="755650" y="0"/>
            <a:ext cx="7772400" cy="1143000"/>
          </a:xfrm>
          <a:solidFill>
            <a:srgbClr val="FF0000"/>
          </a:solidFill>
        </p:spPr>
        <p:txBody>
          <a:bodyPr/>
          <a:lstStyle/>
          <a:p>
            <a:pPr eaLnBrk="1" hangingPunct="1"/>
            <a:r>
              <a:rPr lang="en-US" altLang="en-US" b="1" dirty="0">
                <a:solidFill>
                  <a:schemeClr val="tx1"/>
                </a:solidFill>
              </a:rPr>
              <a:t>Liquid Layers</a:t>
            </a:r>
          </a:p>
        </p:txBody>
      </p:sp>
      <p:sp>
        <p:nvSpPr>
          <p:cNvPr id="21507" name="Rectangle 3">
            <a:extLst>
              <a:ext uri="{FF2B5EF4-FFF2-40B4-BE49-F238E27FC236}">
                <a16:creationId xmlns:a16="http://schemas.microsoft.com/office/drawing/2014/main" id="{40B7CA1D-E387-46D9-A874-3F219EDB9EAA}"/>
              </a:ext>
            </a:extLst>
          </p:cNvPr>
          <p:cNvSpPr>
            <a:spLocks noGrp="1" noChangeArrowheads="1"/>
          </p:cNvSpPr>
          <p:nvPr>
            <p:ph type="body" idx="4294967295"/>
          </p:nvPr>
        </p:nvSpPr>
        <p:spPr>
          <a:xfrm>
            <a:off x="0" y="1628775"/>
            <a:ext cx="9144000" cy="5589588"/>
          </a:xfrm>
        </p:spPr>
        <p:txBody>
          <a:bodyPr/>
          <a:lstStyle/>
          <a:p>
            <a:pPr eaLnBrk="1" hangingPunct="1">
              <a:buFontTx/>
              <a:buNone/>
            </a:pPr>
            <a:r>
              <a:rPr lang="en-US" altLang="en-US" sz="2800" b="1"/>
              <a:t>	If you pour together liquids that don’t mix and have different densities, they will form liquid layers.</a:t>
            </a:r>
          </a:p>
          <a:p>
            <a:pPr eaLnBrk="1" hangingPunct="1">
              <a:buFontTx/>
              <a:buNone/>
            </a:pPr>
            <a:r>
              <a:rPr lang="en-US" altLang="en-US" sz="2800" b="1"/>
              <a:t>	The liquid with the highest density will be on the bottom.</a:t>
            </a:r>
          </a:p>
          <a:p>
            <a:pPr eaLnBrk="1" hangingPunct="1">
              <a:buFontTx/>
              <a:buNone/>
            </a:pPr>
            <a:r>
              <a:rPr lang="en-US" altLang="en-US" sz="2800" b="1"/>
              <a:t>	The liquid with the lowest density will be on the top. </a:t>
            </a:r>
          </a:p>
          <a:p>
            <a:pPr eaLnBrk="1" hangingPunct="1">
              <a:buFontTx/>
              <a:buNone/>
            </a:pPr>
            <a:r>
              <a:rPr lang="en-US" altLang="en-US" sz="2800" b="1"/>
              <a:t>	Objects or substances with MORE density will sink below objects or substances with LESS density</a:t>
            </a:r>
          </a:p>
          <a:p>
            <a:pPr lvl="1" eaLnBrk="1" hangingPunct="1"/>
            <a:r>
              <a:rPr lang="en-US" altLang="en-US" b="1"/>
              <a:t>Which do you think is MORE dense,</a:t>
            </a:r>
          </a:p>
          <a:p>
            <a:pPr lvl="1" algn="ctr" eaLnBrk="1" hangingPunct="1">
              <a:buFontTx/>
              <a:buNone/>
            </a:pPr>
            <a:r>
              <a:rPr lang="en-US" altLang="en-US" b="1"/>
              <a:t>Water or Oil???</a:t>
            </a:r>
          </a:p>
          <a:p>
            <a:pPr eaLnBrk="1" hangingPunct="1">
              <a:buFontTx/>
              <a:buNone/>
            </a:pPr>
            <a:endParaRPr lang="en-US" altLang="en-US" sz="2800" b="1"/>
          </a:p>
        </p:txBody>
      </p:sp>
    </p:spTree>
    <p:extLst>
      <p:ext uri="{BB962C8B-B14F-4D97-AF65-F5344CB8AC3E}">
        <p14:creationId xmlns:p14="http://schemas.microsoft.com/office/powerpoint/2010/main" val="2434804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A31F3106-D555-47D5-BD44-85C77AFFF998}"/>
              </a:ext>
            </a:extLst>
          </p:cNvPr>
          <p:cNvSpPr>
            <a:spLocks noGrp="1"/>
          </p:cNvSpPr>
          <p:nvPr>
            <p:ph type="title" idx="4294967295"/>
          </p:nvPr>
        </p:nvSpPr>
        <p:spPr>
          <a:xfrm>
            <a:off x="1763713" y="4868863"/>
            <a:ext cx="5486400" cy="566737"/>
          </a:xfrm>
        </p:spPr>
        <p:txBody>
          <a:bodyPr anchor="b"/>
          <a:lstStyle/>
          <a:p>
            <a:pPr eaLnBrk="1" hangingPunct="1"/>
            <a:r>
              <a:rPr lang="en-US" altLang="en-US" sz="2800" b="1"/>
              <a:t>Water, Oil…and a Superball</a:t>
            </a:r>
          </a:p>
        </p:txBody>
      </p:sp>
      <p:sp>
        <p:nvSpPr>
          <p:cNvPr id="22531" name="Text Placeholder 5">
            <a:extLst>
              <a:ext uri="{FF2B5EF4-FFF2-40B4-BE49-F238E27FC236}">
                <a16:creationId xmlns:a16="http://schemas.microsoft.com/office/drawing/2014/main" id="{DB48E770-F7E6-451C-BD47-B707495AD0DD}"/>
              </a:ext>
            </a:extLst>
          </p:cNvPr>
          <p:cNvSpPr>
            <a:spLocks noGrp="1"/>
          </p:cNvSpPr>
          <p:nvPr>
            <p:ph type="body" sz="half" idx="4294967295"/>
          </p:nvPr>
        </p:nvSpPr>
        <p:spPr>
          <a:xfrm>
            <a:off x="0" y="5367338"/>
            <a:ext cx="9144000" cy="1185862"/>
          </a:xfrm>
        </p:spPr>
        <p:txBody>
          <a:bodyPr/>
          <a:lstStyle/>
          <a:p>
            <a:pPr marL="0" indent="0" algn="ctr" eaLnBrk="1" hangingPunct="1">
              <a:buFontTx/>
              <a:buNone/>
            </a:pPr>
            <a:r>
              <a:rPr lang="en-US" altLang="en-US" sz="2400" b="1"/>
              <a:t>The oil is less dense than the water, so it’s on top. The superball is less dense than water, but more dense than oil, so it sinks to the bottom of the oil layer, yet floats on the top of the water layer.</a:t>
            </a:r>
          </a:p>
        </p:txBody>
      </p:sp>
      <p:pic>
        <p:nvPicPr>
          <p:cNvPr id="22532" name="Picture 3">
            <a:extLst>
              <a:ext uri="{FF2B5EF4-FFF2-40B4-BE49-F238E27FC236}">
                <a16:creationId xmlns:a16="http://schemas.microsoft.com/office/drawing/2014/main" id="{FC144B0B-C695-42E2-AA55-1CF2F332C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
            <a:ext cx="4191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44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9CD8C039-5FE6-4ED9-9573-317C04C0052B}"/>
              </a:ext>
            </a:extLst>
          </p:cNvPr>
          <p:cNvSpPr>
            <a:spLocks noChangeArrowheads="1"/>
          </p:cNvSpPr>
          <p:nvPr/>
        </p:nvSpPr>
        <p:spPr bwMode="auto">
          <a:xfrm>
            <a:off x="250825" y="836613"/>
            <a:ext cx="4787900"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2800" b="1"/>
              <a:t>If you have 2 or more substances, </a:t>
            </a:r>
          </a:p>
          <a:p>
            <a:pPr lvl="1" algn="ctr" eaLnBrk="1" hangingPunct="1">
              <a:buFontTx/>
              <a:buNone/>
            </a:pPr>
            <a:r>
              <a:rPr lang="en-US" altLang="en-US" b="1"/>
              <a:t>the MORE dense substance will be on bottom</a:t>
            </a:r>
          </a:p>
          <a:p>
            <a:pPr lvl="1" algn="ctr" eaLnBrk="1" hangingPunct="1">
              <a:buFontTx/>
              <a:buNone/>
            </a:pPr>
            <a:r>
              <a:rPr lang="en-US" altLang="en-US" b="1"/>
              <a:t>The LESS dense substance will be on top</a:t>
            </a:r>
          </a:p>
        </p:txBody>
      </p:sp>
      <p:pic>
        <p:nvPicPr>
          <p:cNvPr id="23555" name="Picture 6" descr="seven-layer-column">
            <a:extLst>
              <a:ext uri="{FF2B5EF4-FFF2-40B4-BE49-F238E27FC236}">
                <a16:creationId xmlns:a16="http://schemas.microsoft.com/office/drawing/2014/main" id="{64F81DC0-9D30-44ED-A48D-2535E206C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125538"/>
            <a:ext cx="20177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8" descr="Oil-and-water">
            <a:extLst>
              <a:ext uri="{FF2B5EF4-FFF2-40B4-BE49-F238E27FC236}">
                <a16:creationId xmlns:a16="http://schemas.microsoft.com/office/drawing/2014/main" id="{255DC287-4449-4C0A-A062-F37ADBCCD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4076700"/>
            <a:ext cx="183673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554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D6F228C3-4C79-4416-8E0F-FB6A7627FDE3}"/>
              </a:ext>
            </a:extLst>
          </p:cNvPr>
          <p:cNvSpPr>
            <a:spLocks noGrp="1" noChangeArrowheads="1"/>
          </p:cNvSpPr>
          <p:nvPr>
            <p:ph type="title" idx="4294967295"/>
          </p:nvPr>
        </p:nvSpPr>
        <p:spPr>
          <a:xfrm>
            <a:off x="609600" y="114300"/>
            <a:ext cx="8229600" cy="1143000"/>
          </a:xfrm>
          <a:solidFill>
            <a:srgbClr val="FF0000"/>
          </a:solidFill>
        </p:spPr>
        <p:txBody>
          <a:bodyPr/>
          <a:lstStyle/>
          <a:p>
            <a:pPr eaLnBrk="1" hangingPunct="1"/>
            <a:r>
              <a:rPr lang="en-US" altLang="en-US" dirty="0">
                <a:solidFill>
                  <a:schemeClr val="tx1"/>
                </a:solidFill>
              </a:rPr>
              <a:t>Liquid Layers</a:t>
            </a:r>
          </a:p>
        </p:txBody>
      </p:sp>
      <p:sp>
        <p:nvSpPr>
          <p:cNvPr id="25603" name="Rectangle 5">
            <a:extLst>
              <a:ext uri="{FF2B5EF4-FFF2-40B4-BE49-F238E27FC236}">
                <a16:creationId xmlns:a16="http://schemas.microsoft.com/office/drawing/2014/main" id="{2025ACBD-E55D-475D-A69A-3B3CFEE20448}"/>
              </a:ext>
            </a:extLst>
          </p:cNvPr>
          <p:cNvSpPr>
            <a:spLocks noGrp="1" noChangeArrowheads="1"/>
          </p:cNvSpPr>
          <p:nvPr>
            <p:ph type="body" sz="half" idx="4294967295"/>
          </p:nvPr>
        </p:nvSpPr>
        <p:spPr>
          <a:xfrm>
            <a:off x="0" y="1196975"/>
            <a:ext cx="5791200" cy="5105400"/>
          </a:xfrm>
        </p:spPr>
        <p:txBody>
          <a:bodyPr/>
          <a:lstStyle/>
          <a:p>
            <a:pPr eaLnBrk="1" hangingPunct="1">
              <a:buFontTx/>
              <a:buNone/>
            </a:pPr>
            <a:r>
              <a:rPr lang="en-US" altLang="en-US" sz="2800" b="1"/>
              <a:t>	Check out this picture. Which layer has the highest density?</a:t>
            </a:r>
          </a:p>
          <a:p>
            <a:pPr eaLnBrk="1" hangingPunct="1">
              <a:buFontTx/>
              <a:buNone/>
            </a:pPr>
            <a:r>
              <a:rPr lang="en-US" altLang="en-US" sz="2800" b="1"/>
              <a:t>	Which layer has the lowest density?</a:t>
            </a:r>
          </a:p>
          <a:p>
            <a:pPr eaLnBrk="1" hangingPunct="1">
              <a:buFontTx/>
              <a:buNone/>
            </a:pPr>
            <a:r>
              <a:rPr lang="en-US" altLang="en-US" sz="2800" b="1"/>
              <a:t>	Imagine that the liquids have the following densities: </a:t>
            </a:r>
          </a:p>
          <a:p>
            <a:pPr lvl="1" eaLnBrk="1" hangingPunct="1"/>
            <a:r>
              <a:rPr lang="en-US" altLang="en-US" sz="2400" b="1"/>
              <a:t>10g/cm</a:t>
            </a:r>
            <a:r>
              <a:rPr lang="en-US" altLang="en-US" sz="2400" b="1" baseline="30000"/>
              <a:t>3</a:t>
            </a:r>
            <a:r>
              <a:rPr lang="en-US" altLang="en-US" sz="2400" b="1"/>
              <a:t>.	3g/cm</a:t>
            </a:r>
            <a:r>
              <a:rPr lang="en-US" altLang="en-US" sz="2400" b="1" baseline="30000"/>
              <a:t>3</a:t>
            </a:r>
            <a:r>
              <a:rPr lang="en-US" altLang="en-US" sz="2400" b="1"/>
              <a:t>.</a:t>
            </a:r>
          </a:p>
          <a:p>
            <a:pPr lvl="1" eaLnBrk="1" hangingPunct="1"/>
            <a:r>
              <a:rPr lang="en-US" altLang="en-US" sz="2400" b="1"/>
              <a:t>6g/cm</a:t>
            </a:r>
            <a:r>
              <a:rPr lang="en-US" altLang="en-US" sz="2400" b="1" baseline="30000"/>
              <a:t>3</a:t>
            </a:r>
            <a:r>
              <a:rPr lang="en-US" altLang="en-US" sz="2400" b="1"/>
              <a:t>.		5g/cm</a:t>
            </a:r>
            <a:r>
              <a:rPr lang="en-US" altLang="en-US" sz="2400" b="1" baseline="30000"/>
              <a:t>3</a:t>
            </a:r>
            <a:r>
              <a:rPr lang="en-US" altLang="en-US" sz="2400" b="1"/>
              <a:t>.</a:t>
            </a:r>
          </a:p>
          <a:p>
            <a:pPr eaLnBrk="1" hangingPunct="1">
              <a:buFontTx/>
              <a:buNone/>
            </a:pPr>
            <a:r>
              <a:rPr lang="en-US" altLang="en-US" sz="2800" b="1"/>
              <a:t>	Which number would go with which layer?</a:t>
            </a:r>
          </a:p>
        </p:txBody>
      </p:sp>
      <p:pic>
        <p:nvPicPr>
          <p:cNvPr id="25604" name="Picture 7" descr="density column 3">
            <a:extLst>
              <a:ext uri="{FF2B5EF4-FFF2-40B4-BE49-F238E27FC236}">
                <a16:creationId xmlns:a16="http://schemas.microsoft.com/office/drawing/2014/main" id="{0068661C-7D52-464C-B5BB-8EA6FFB5666C}"/>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r="66144" b="59636"/>
          <a:stretch>
            <a:fillRect/>
          </a:stretch>
        </p:blipFill>
        <p:spPr>
          <a:xfrm>
            <a:off x="5795963" y="1773238"/>
            <a:ext cx="2717800" cy="4495800"/>
          </a:xfrm>
          <a:noFill/>
        </p:spPr>
      </p:pic>
      <p:sp>
        <p:nvSpPr>
          <p:cNvPr id="24586" name="Text Box 10">
            <a:extLst>
              <a:ext uri="{FF2B5EF4-FFF2-40B4-BE49-F238E27FC236}">
                <a16:creationId xmlns:a16="http://schemas.microsoft.com/office/drawing/2014/main" id="{5135F766-D43A-4AC7-9B69-3336836C6FA6}"/>
              </a:ext>
            </a:extLst>
          </p:cNvPr>
          <p:cNvSpPr txBox="1">
            <a:spLocks noChangeArrowheads="1"/>
          </p:cNvSpPr>
          <p:nvPr/>
        </p:nvSpPr>
        <p:spPr bwMode="auto">
          <a:xfrm>
            <a:off x="5364163" y="5805488"/>
            <a:ext cx="1119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latin typeface="Arial" panose="020B0604020202020204" pitchFamily="34" charset="0"/>
              </a:rPr>
              <a:t>10 g/cm</a:t>
            </a:r>
            <a:r>
              <a:rPr lang="en-US" altLang="en-US" sz="1800" b="1" baseline="30000">
                <a:latin typeface="Arial" panose="020B0604020202020204" pitchFamily="34" charset="0"/>
              </a:rPr>
              <a:t>3</a:t>
            </a:r>
          </a:p>
        </p:txBody>
      </p:sp>
      <p:sp>
        <p:nvSpPr>
          <p:cNvPr id="2" name="Text Box 10">
            <a:extLst>
              <a:ext uri="{FF2B5EF4-FFF2-40B4-BE49-F238E27FC236}">
                <a16:creationId xmlns:a16="http://schemas.microsoft.com/office/drawing/2014/main" id="{2B26373F-2DDF-4DAE-81B4-9C5123AE6F5D}"/>
              </a:ext>
            </a:extLst>
          </p:cNvPr>
          <p:cNvSpPr txBox="1">
            <a:spLocks noChangeArrowheads="1"/>
          </p:cNvSpPr>
          <p:nvPr/>
        </p:nvSpPr>
        <p:spPr bwMode="auto">
          <a:xfrm>
            <a:off x="8126413" y="3789363"/>
            <a:ext cx="1017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latin typeface="Arial" panose="020B0604020202020204" pitchFamily="34" charset="0"/>
              </a:rPr>
              <a:t>3 g/cm</a:t>
            </a:r>
            <a:r>
              <a:rPr lang="en-US" altLang="en-US" sz="1800" b="1" baseline="30000">
                <a:latin typeface="Arial" panose="020B0604020202020204" pitchFamily="34" charset="0"/>
              </a:rPr>
              <a:t>3</a:t>
            </a:r>
          </a:p>
        </p:txBody>
      </p:sp>
      <p:sp>
        <p:nvSpPr>
          <p:cNvPr id="3" name="Text Box 10">
            <a:extLst>
              <a:ext uri="{FF2B5EF4-FFF2-40B4-BE49-F238E27FC236}">
                <a16:creationId xmlns:a16="http://schemas.microsoft.com/office/drawing/2014/main" id="{EA40FCF0-ADD1-4E83-BE3D-2E29F0002076}"/>
              </a:ext>
            </a:extLst>
          </p:cNvPr>
          <p:cNvSpPr txBox="1">
            <a:spLocks noChangeArrowheads="1"/>
          </p:cNvSpPr>
          <p:nvPr/>
        </p:nvSpPr>
        <p:spPr bwMode="auto">
          <a:xfrm>
            <a:off x="8151813" y="5013325"/>
            <a:ext cx="992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latin typeface="Arial" panose="020B0604020202020204" pitchFamily="34" charset="0"/>
              </a:rPr>
              <a:t>6 g/cm</a:t>
            </a:r>
            <a:r>
              <a:rPr lang="en-US" altLang="en-US" sz="1800" b="1" baseline="30000">
                <a:latin typeface="Arial" panose="020B0604020202020204" pitchFamily="34" charset="0"/>
              </a:rPr>
              <a:t>3</a:t>
            </a:r>
          </a:p>
        </p:txBody>
      </p:sp>
      <p:sp>
        <p:nvSpPr>
          <p:cNvPr id="4" name="Text Box 10">
            <a:extLst>
              <a:ext uri="{FF2B5EF4-FFF2-40B4-BE49-F238E27FC236}">
                <a16:creationId xmlns:a16="http://schemas.microsoft.com/office/drawing/2014/main" id="{35F094FD-7CEF-4BA8-817C-820CB140BE57}"/>
              </a:ext>
            </a:extLst>
          </p:cNvPr>
          <p:cNvSpPr txBox="1">
            <a:spLocks noChangeArrowheads="1"/>
          </p:cNvSpPr>
          <p:nvPr/>
        </p:nvSpPr>
        <p:spPr bwMode="auto">
          <a:xfrm>
            <a:off x="5580063" y="4365625"/>
            <a:ext cx="992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latin typeface="Arial" panose="020B0604020202020204" pitchFamily="34" charset="0"/>
              </a:rPr>
              <a:t>5 g/cm</a:t>
            </a:r>
            <a:r>
              <a:rPr lang="en-US" altLang="en-US" sz="1800" b="1" baseline="30000">
                <a:latin typeface="Arial" panose="020B0604020202020204" pitchFamily="34" charset="0"/>
              </a:rPr>
              <a:t>3</a:t>
            </a:r>
          </a:p>
        </p:txBody>
      </p:sp>
    </p:spTree>
    <p:extLst>
      <p:ext uri="{BB962C8B-B14F-4D97-AF65-F5344CB8AC3E}">
        <p14:creationId xmlns:p14="http://schemas.microsoft.com/office/powerpoint/2010/main" val="3467586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p:bldP spid="2" grpId="0"/>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1" y="381000"/>
            <a:ext cx="8520599" cy="1053575"/>
          </a:xfrm>
          <a:prstGeom prst="rect">
            <a:avLst/>
          </a:prstGeom>
          <a:solidFill>
            <a:srgbClr val="FF0000"/>
          </a:solidFill>
        </p:spPr>
        <p:txBody>
          <a:bodyPr lIns="91425" tIns="91425" rIns="91425" bIns="91425" anchor="t" anchorCtr="0">
            <a:noAutofit/>
          </a:bodyPr>
          <a:lstStyle/>
          <a:p>
            <a:pPr>
              <a:spcBef>
                <a:spcPts val="0"/>
              </a:spcBef>
              <a:buNone/>
            </a:pPr>
            <a:r>
              <a:rPr lang="en" b="1" dirty="0">
                <a:solidFill>
                  <a:schemeClr val="tx1"/>
                </a:solidFill>
              </a:rPr>
              <a:t>Sink or Float</a:t>
            </a:r>
          </a:p>
        </p:txBody>
      </p:sp>
      <p:sp>
        <p:nvSpPr>
          <p:cNvPr id="144" name="Shape 144"/>
          <p:cNvSpPr txBox="1">
            <a:spLocks noGrp="1"/>
          </p:cNvSpPr>
          <p:nvPr>
            <p:ph type="body" idx="1"/>
          </p:nvPr>
        </p:nvSpPr>
        <p:spPr>
          <a:xfrm>
            <a:off x="252726" y="2133600"/>
            <a:ext cx="3999899" cy="2245499"/>
          </a:xfrm>
          <a:prstGeom prst="rect">
            <a:avLst/>
          </a:prstGeom>
        </p:spPr>
        <p:txBody>
          <a:bodyPr lIns="91425" tIns="91425" rIns="91425" bIns="91425" anchor="t" anchorCtr="0">
            <a:noAutofit/>
          </a:bodyPr>
          <a:lstStyle/>
          <a:p>
            <a:pPr>
              <a:spcBef>
                <a:spcPts val="0"/>
              </a:spcBef>
              <a:buNone/>
            </a:pPr>
            <a:r>
              <a:rPr lang="en" sz="2400" dirty="0">
                <a:solidFill>
                  <a:srgbClr val="000000"/>
                </a:solidFill>
              </a:rPr>
              <a:t>An object/material will </a:t>
            </a:r>
            <a:r>
              <a:rPr lang="en" sz="2400" b="1" dirty="0">
                <a:solidFill>
                  <a:srgbClr val="9900FF"/>
                </a:solidFill>
              </a:rPr>
              <a:t>sink in water</a:t>
            </a:r>
            <a:r>
              <a:rPr lang="en" sz="2400" dirty="0">
                <a:solidFill>
                  <a:srgbClr val="000000"/>
                </a:solidFill>
              </a:rPr>
              <a:t> if it has a </a:t>
            </a:r>
            <a:r>
              <a:rPr lang="en" sz="2400" b="1" dirty="0">
                <a:solidFill>
                  <a:srgbClr val="9900FF"/>
                </a:solidFill>
              </a:rPr>
              <a:t>density greater than 1 g/mL</a:t>
            </a:r>
            <a:r>
              <a:rPr lang="en" sz="2400" dirty="0">
                <a:solidFill>
                  <a:srgbClr val="000000"/>
                </a:solidFill>
              </a:rPr>
              <a:t>.</a:t>
            </a:r>
          </a:p>
        </p:txBody>
      </p:sp>
      <p:sp>
        <p:nvSpPr>
          <p:cNvPr id="145" name="Shape 145"/>
          <p:cNvSpPr txBox="1">
            <a:spLocks noGrp="1"/>
          </p:cNvSpPr>
          <p:nvPr>
            <p:ph type="body" idx="2"/>
          </p:nvPr>
        </p:nvSpPr>
        <p:spPr>
          <a:xfrm>
            <a:off x="4832401" y="2133600"/>
            <a:ext cx="3999899" cy="2481599"/>
          </a:xfrm>
          <a:prstGeom prst="rect">
            <a:avLst/>
          </a:prstGeom>
        </p:spPr>
        <p:txBody>
          <a:bodyPr lIns="91425" tIns="91425" rIns="91425" bIns="91425" anchor="t" anchorCtr="0">
            <a:noAutofit/>
          </a:bodyPr>
          <a:lstStyle/>
          <a:p>
            <a:pPr>
              <a:spcBef>
                <a:spcPts val="0"/>
              </a:spcBef>
              <a:buNone/>
            </a:pPr>
            <a:r>
              <a:rPr lang="en" sz="2400" dirty="0">
                <a:solidFill>
                  <a:srgbClr val="000000"/>
                </a:solidFill>
              </a:rPr>
              <a:t>An object/material will </a:t>
            </a:r>
            <a:r>
              <a:rPr lang="en" sz="2400" b="1" dirty="0">
                <a:solidFill>
                  <a:srgbClr val="9900FF"/>
                </a:solidFill>
              </a:rPr>
              <a:t>float on water </a:t>
            </a:r>
            <a:r>
              <a:rPr lang="en" sz="2400" dirty="0">
                <a:solidFill>
                  <a:srgbClr val="000000"/>
                </a:solidFill>
              </a:rPr>
              <a:t>if has a density </a:t>
            </a:r>
            <a:r>
              <a:rPr lang="en" sz="2400" b="1" dirty="0">
                <a:solidFill>
                  <a:srgbClr val="9900FF"/>
                </a:solidFill>
              </a:rPr>
              <a:t>less than 1 g/mL</a:t>
            </a:r>
            <a:r>
              <a:rPr lang="en" sz="2400" dirty="0">
                <a:solidFill>
                  <a:srgbClr val="000000"/>
                </a:solidFill>
              </a:rPr>
              <a:t>.</a:t>
            </a:r>
          </a:p>
        </p:txBody>
      </p:sp>
      <p:sp>
        <p:nvSpPr>
          <p:cNvPr id="146" name="Shape 146"/>
          <p:cNvSpPr txBox="1"/>
          <p:nvPr/>
        </p:nvSpPr>
        <p:spPr>
          <a:xfrm>
            <a:off x="802300" y="1524000"/>
            <a:ext cx="7149900" cy="200699"/>
          </a:xfrm>
          <a:prstGeom prst="rect">
            <a:avLst/>
          </a:prstGeom>
          <a:noFill/>
          <a:ln>
            <a:noFill/>
          </a:ln>
        </p:spPr>
        <p:txBody>
          <a:bodyPr lIns="91425" tIns="91425" rIns="91425" bIns="91425" anchor="t" anchorCtr="0">
            <a:noAutofit/>
          </a:bodyPr>
          <a:lstStyle/>
          <a:p>
            <a:pPr algn="ctr">
              <a:spcBef>
                <a:spcPts val="0"/>
              </a:spcBef>
              <a:buNone/>
            </a:pPr>
            <a:r>
              <a:rPr lang="en" sz="3200" b="1" dirty="0"/>
              <a:t>The Density of Water is 1 g/mL</a:t>
            </a:r>
          </a:p>
        </p:txBody>
      </p:sp>
      <p:sp>
        <p:nvSpPr>
          <p:cNvPr id="147" name="Shape 147"/>
          <p:cNvSpPr txBox="1"/>
          <p:nvPr/>
        </p:nvSpPr>
        <p:spPr>
          <a:xfrm>
            <a:off x="377551" y="3854125"/>
            <a:ext cx="8093999" cy="1569300"/>
          </a:xfrm>
          <a:prstGeom prst="rect">
            <a:avLst/>
          </a:prstGeom>
          <a:noFill/>
          <a:ln>
            <a:noFill/>
          </a:ln>
        </p:spPr>
        <p:txBody>
          <a:bodyPr lIns="91425" tIns="91425" rIns="91425" bIns="91425" anchor="t" anchorCtr="0">
            <a:noAutofit/>
          </a:bodyPr>
          <a:lstStyle/>
          <a:p>
            <a:pPr rtl="0">
              <a:spcBef>
                <a:spcPts val="0"/>
              </a:spcBef>
              <a:buNone/>
            </a:pPr>
            <a:r>
              <a:rPr lang="en" b="1" dirty="0"/>
              <a:t>Practice Problem:</a:t>
            </a:r>
          </a:p>
          <a:p>
            <a:pPr rtl="0">
              <a:spcBef>
                <a:spcPts val="0"/>
              </a:spcBef>
              <a:buNone/>
            </a:pPr>
            <a:endParaRPr dirty="0"/>
          </a:p>
          <a:p>
            <a:pPr rtl="0">
              <a:spcBef>
                <a:spcPts val="0"/>
              </a:spcBef>
              <a:buNone/>
            </a:pPr>
            <a:r>
              <a:rPr lang="en" dirty="0"/>
              <a:t>Will a material with a mass of 110 g and a volume of 312 cm^3 float on or sink in water? </a:t>
            </a:r>
          </a:p>
          <a:p>
            <a:pPr rtl="0">
              <a:spcBef>
                <a:spcPts val="0"/>
              </a:spcBef>
              <a:buNone/>
            </a:pPr>
            <a:endParaRPr dirty="0"/>
          </a:p>
          <a:p>
            <a:pPr rtl="0">
              <a:spcBef>
                <a:spcPts val="0"/>
              </a:spcBef>
              <a:buNone/>
            </a:pPr>
            <a:r>
              <a:rPr lang="en" dirty="0"/>
              <a:t>Claim:</a:t>
            </a:r>
          </a:p>
          <a:p>
            <a:pPr rtl="0">
              <a:spcBef>
                <a:spcPts val="0"/>
              </a:spcBef>
              <a:buNone/>
            </a:pPr>
            <a:r>
              <a:rPr lang="en" dirty="0"/>
              <a:t>Evidence:</a:t>
            </a:r>
          </a:p>
          <a:p>
            <a:pPr>
              <a:spcBef>
                <a:spcPts val="0"/>
              </a:spcBef>
              <a:buNone/>
            </a:pPr>
            <a:r>
              <a:rPr lang="en" dirty="0"/>
              <a:t>Reasoning:</a:t>
            </a:r>
          </a:p>
        </p:txBody>
      </p:sp>
    </p:spTree>
    <p:extLst>
      <p:ext uri="{BB962C8B-B14F-4D97-AF65-F5344CB8AC3E}">
        <p14:creationId xmlns:p14="http://schemas.microsoft.com/office/powerpoint/2010/main" val="2645038714"/>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rgbClr val="FF0000"/>
          </a:solidFill>
        </p:spPr>
        <p:txBody>
          <a:bodyPr/>
          <a:lstStyle/>
          <a:p>
            <a:pPr fontAlgn="auto">
              <a:spcAft>
                <a:spcPts val="0"/>
              </a:spcAft>
              <a:defRPr/>
            </a:pPr>
            <a:r>
              <a:rPr lang="en-US" dirty="0">
                <a:solidFill>
                  <a:schemeClr val="tx1"/>
                </a:solidFill>
              </a:rPr>
              <a:t>Review</a:t>
            </a:r>
          </a:p>
        </p:txBody>
      </p:sp>
      <p:sp>
        <p:nvSpPr>
          <p:cNvPr id="26627" name="Rectangle 3"/>
          <p:cNvSpPr>
            <a:spLocks noGrp="1" noChangeArrowheads="1"/>
          </p:cNvSpPr>
          <p:nvPr>
            <p:ph idx="1"/>
          </p:nvPr>
        </p:nvSpPr>
        <p:spPr/>
        <p:txBody>
          <a:bodyPr/>
          <a:lstStyle/>
          <a:p>
            <a:r>
              <a:rPr lang="en-US" altLang="en-US" dirty="0"/>
              <a:t>What is the formula for density?</a:t>
            </a:r>
          </a:p>
          <a:p>
            <a:r>
              <a:rPr lang="en-US" altLang="en-US" dirty="0"/>
              <a:t>What happens if you pour together liquids that have different densities?</a:t>
            </a:r>
          </a:p>
          <a:p>
            <a:r>
              <a:rPr lang="en-US" altLang="en-US" dirty="0"/>
              <a:t>Will the liquid on the top have the highest or lowest density?</a:t>
            </a:r>
          </a:p>
          <a:p>
            <a:r>
              <a:rPr lang="en-US" altLang="en-US" dirty="0"/>
              <a:t>Will the liquid on the bottom have the highest or lowest density?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311701" y="304800"/>
            <a:ext cx="8520599" cy="955175"/>
          </a:xfrm>
          <a:prstGeom prst="rect">
            <a:avLst/>
          </a:prstGeom>
          <a:solidFill>
            <a:srgbClr val="FF0000"/>
          </a:solidFill>
        </p:spPr>
        <p:txBody>
          <a:bodyPr lIns="91425" tIns="91425" rIns="91425" bIns="91425" anchor="t" anchorCtr="0">
            <a:noAutofit/>
          </a:bodyPr>
          <a:lstStyle/>
          <a:p>
            <a:pPr lvl="0" rtl="0">
              <a:spcBef>
                <a:spcPts val="0"/>
              </a:spcBef>
              <a:buNone/>
            </a:pPr>
            <a:r>
              <a:rPr lang="en" dirty="0">
                <a:solidFill>
                  <a:schemeClr val="tx1"/>
                </a:solidFill>
              </a:rPr>
              <a:t>Length</a:t>
            </a:r>
          </a:p>
        </p:txBody>
      </p:sp>
      <p:sp>
        <p:nvSpPr>
          <p:cNvPr id="57" name="Shape 57"/>
          <p:cNvSpPr txBox="1">
            <a:spLocks noGrp="1"/>
          </p:cNvSpPr>
          <p:nvPr>
            <p:ph type="body" idx="1"/>
          </p:nvPr>
        </p:nvSpPr>
        <p:spPr>
          <a:xfrm>
            <a:off x="311700" y="2971800"/>
            <a:ext cx="8592000" cy="2626225"/>
          </a:xfrm>
          <a:prstGeom prst="rect">
            <a:avLst/>
          </a:prstGeom>
        </p:spPr>
        <p:txBody>
          <a:bodyPr lIns="91425" tIns="91425" rIns="91425" bIns="91425" anchor="t" anchorCtr="0">
            <a:noAutofit/>
          </a:bodyPr>
          <a:lstStyle/>
          <a:p>
            <a:pPr lvl="0" rtl="0">
              <a:spcBef>
                <a:spcPts val="0"/>
              </a:spcBef>
              <a:buNone/>
            </a:pPr>
            <a:endParaRPr dirty="0"/>
          </a:p>
          <a:p>
            <a:pPr lvl="0" rtl="0">
              <a:spcBef>
                <a:spcPts val="0"/>
              </a:spcBef>
              <a:buNone/>
            </a:pPr>
            <a:endParaRPr dirty="0"/>
          </a:p>
          <a:p>
            <a:pPr lvl="0" rtl="0">
              <a:spcBef>
                <a:spcPts val="0"/>
              </a:spcBef>
              <a:buNone/>
            </a:pPr>
            <a:endParaRPr dirty="0"/>
          </a:p>
          <a:p>
            <a:pPr lvl="0" rtl="0">
              <a:spcBef>
                <a:spcPts val="0"/>
              </a:spcBef>
              <a:buNone/>
            </a:pPr>
            <a:endParaRPr dirty="0"/>
          </a:p>
          <a:p>
            <a:pPr marL="457200" lvl="0" indent="-228600" rtl="0">
              <a:spcBef>
                <a:spcPts val="0"/>
              </a:spcBef>
              <a:buClr>
                <a:srgbClr val="000000"/>
              </a:buClr>
              <a:buSzPct val="100000"/>
            </a:pPr>
            <a:r>
              <a:rPr lang="en" sz="2800" dirty="0"/>
              <a:t>Length - the distance from end to end of an object</a:t>
            </a:r>
          </a:p>
          <a:p>
            <a:pPr marL="457200" lvl="0" indent="-228600" rtl="0">
              <a:spcBef>
                <a:spcPts val="0"/>
              </a:spcBef>
              <a:buClr>
                <a:srgbClr val="000000"/>
              </a:buClr>
              <a:buSzPct val="100000"/>
            </a:pPr>
            <a:r>
              <a:rPr lang="en" sz="2800" dirty="0"/>
              <a:t>Tools:  Meter Stick , Metric Ruler</a:t>
            </a:r>
          </a:p>
          <a:p>
            <a:pPr marL="457200" lvl="0" indent="-228600" rtl="0">
              <a:spcBef>
                <a:spcPts val="0"/>
              </a:spcBef>
              <a:buClr>
                <a:srgbClr val="000000"/>
              </a:buClr>
              <a:buSzPct val="100000"/>
            </a:pPr>
            <a:r>
              <a:rPr lang="en" sz="2800" dirty="0"/>
              <a:t>Units:  Meter (m),  Centimeter (cm)</a:t>
            </a:r>
          </a:p>
        </p:txBody>
      </p:sp>
      <p:pic>
        <p:nvPicPr>
          <p:cNvPr id="58" name="Shape 58"/>
          <p:cNvPicPr preferRelativeResize="0"/>
          <p:nvPr/>
        </p:nvPicPr>
        <p:blipFill>
          <a:blip r:embed="rId3">
            <a:alphaModFix/>
          </a:blip>
          <a:stretch>
            <a:fillRect/>
          </a:stretch>
        </p:blipFill>
        <p:spPr>
          <a:xfrm>
            <a:off x="533400" y="1690725"/>
            <a:ext cx="1691875" cy="1691875"/>
          </a:xfrm>
          <a:prstGeom prst="rect">
            <a:avLst/>
          </a:prstGeom>
          <a:noFill/>
          <a:ln>
            <a:noFill/>
          </a:ln>
        </p:spPr>
      </p:pic>
      <p:pic>
        <p:nvPicPr>
          <p:cNvPr id="59" name="Shape 59"/>
          <p:cNvPicPr preferRelativeResize="0"/>
          <p:nvPr/>
        </p:nvPicPr>
        <p:blipFill>
          <a:blip r:embed="rId4">
            <a:alphaModFix/>
          </a:blip>
          <a:stretch>
            <a:fillRect/>
          </a:stretch>
        </p:blipFill>
        <p:spPr>
          <a:xfrm>
            <a:off x="4750150" y="1492576"/>
            <a:ext cx="3860450" cy="1936424"/>
          </a:xfrm>
          <a:prstGeom prst="rect">
            <a:avLst/>
          </a:prstGeom>
          <a:noFill/>
          <a:ln>
            <a:noFill/>
          </a:ln>
        </p:spPr>
      </p:pic>
    </p:spTree>
    <p:extLst>
      <p:ext uri="{BB962C8B-B14F-4D97-AF65-F5344CB8AC3E}">
        <p14:creationId xmlns:p14="http://schemas.microsoft.com/office/powerpoint/2010/main" val="2032302753"/>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FF0000"/>
          </a:solidFill>
        </p:spPr>
        <p:txBody>
          <a:bodyPr>
            <a:normAutofit fontScale="90000"/>
          </a:bodyPr>
          <a:lstStyle/>
          <a:p>
            <a:pPr fontAlgn="auto">
              <a:spcAft>
                <a:spcPts val="0"/>
              </a:spcAft>
              <a:defRPr/>
            </a:pPr>
            <a:r>
              <a:rPr lang="en-US" dirty="0">
                <a:solidFill>
                  <a:schemeClr val="tx1"/>
                </a:solidFill>
              </a:rPr>
              <a:t>Super Scientist Question of the Day</a:t>
            </a:r>
          </a:p>
        </p:txBody>
      </p:sp>
      <p:sp>
        <p:nvSpPr>
          <p:cNvPr id="27651" name="Rectangle 3"/>
          <p:cNvSpPr>
            <a:spLocks noGrp="1" noChangeArrowheads="1"/>
          </p:cNvSpPr>
          <p:nvPr>
            <p:ph idx="1"/>
          </p:nvPr>
        </p:nvSpPr>
        <p:spPr/>
        <p:txBody>
          <a:bodyPr/>
          <a:lstStyle/>
          <a:p>
            <a:r>
              <a:rPr lang="en-US" altLang="en-US" dirty="0"/>
              <a:t>Jake has a book, a ruler, and a balance. </a:t>
            </a:r>
          </a:p>
          <a:p>
            <a:r>
              <a:rPr lang="en-US" altLang="en-US" b="1" dirty="0"/>
              <a:t>How can Jake find the density of the book with the tools he has?</a:t>
            </a:r>
          </a:p>
          <a:p>
            <a:pPr>
              <a:buFont typeface="Wingdings" panose="05000000000000000000" pitchFamily="2" charset="2"/>
              <a:buNone/>
            </a:pPr>
            <a:endParaRPr lang="en-US" altLang="en-US" b="1" dirty="0"/>
          </a:p>
        </p:txBody>
      </p:sp>
      <p:pic>
        <p:nvPicPr>
          <p:cNvPr id="27652" name="Picture 4" descr="MCj028750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962400"/>
            <a:ext cx="14700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fontAlgn="auto">
              <a:spcAft>
                <a:spcPts val="0"/>
              </a:spcAft>
              <a:defRPr/>
            </a:pPr>
            <a:r>
              <a:rPr lang="en-US" dirty="0">
                <a:solidFill>
                  <a:schemeClr val="tx1"/>
                </a:solidFill>
                <a:effectLst/>
              </a:rPr>
              <a:t>Measuring Mass</a:t>
            </a:r>
          </a:p>
        </p:txBody>
      </p:sp>
      <p:sp>
        <p:nvSpPr>
          <p:cNvPr id="5123" name="Content Placeholder 2"/>
          <p:cNvSpPr>
            <a:spLocks noGrp="1"/>
          </p:cNvSpPr>
          <p:nvPr>
            <p:ph idx="1"/>
          </p:nvPr>
        </p:nvSpPr>
        <p:spPr/>
        <p:txBody>
          <a:bodyPr/>
          <a:lstStyle/>
          <a:p>
            <a:r>
              <a:rPr lang="en-US" altLang="en-US" sz="4000" dirty="0"/>
              <a:t>A balance is used to measure mass.</a:t>
            </a:r>
          </a:p>
          <a:p>
            <a:r>
              <a:rPr lang="en-US" altLang="en-US" sz="4000" dirty="0"/>
              <a:t>The metric system uses grams (g)</a:t>
            </a:r>
          </a:p>
          <a:p>
            <a:r>
              <a:rPr lang="en-US" altLang="en-US" sz="4000" dirty="0"/>
              <a:t>If you are measuring a liquid, do not forget to subtract the mass of the container. </a:t>
            </a:r>
          </a:p>
          <a:p>
            <a:pPr>
              <a:buFont typeface="Wingdings 2" panose="05020102010507070707" pitchFamily="18" charset="2"/>
              <a:buNone/>
            </a:pPr>
            <a:endParaRPr lang="en-US" altLang="en-US" dirty="0"/>
          </a:p>
          <a:p>
            <a:pPr>
              <a:buFont typeface="Wingdings 2" panose="05020102010507070707" pitchFamily="18" charset="2"/>
              <a:buNone/>
            </a:pPr>
            <a:endParaRPr lang="en-US" altLang="en-US" dirty="0"/>
          </a:p>
        </p:txBody>
      </p:sp>
      <p:pic>
        <p:nvPicPr>
          <p:cNvPr id="5124" name="Picture 2" descr="http://t0.gstatic.com/images?q=tbn:ANd9GcTbMRjhk0ptFc42xmspgVu0gL25DljJY1i9_Ie24Li3vxtTAwRI8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961928"/>
            <a:ext cx="2479675" cy="189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http://t1.gstatic.com/images?q=tbn:ANd9GcTHpNpeXe6dHfZS78vIoaFbzwJ71R0X4MjgVxGiiDyMoi6w8Atpkpegs0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400"/>
            <a:ext cx="167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1" y="381000"/>
            <a:ext cx="8520599" cy="1050875"/>
          </a:xfrm>
          <a:prstGeom prst="rect">
            <a:avLst/>
          </a:prstGeom>
          <a:solidFill>
            <a:srgbClr val="FF0000"/>
          </a:solidFill>
        </p:spPr>
        <p:txBody>
          <a:bodyPr lIns="91425" tIns="91425" rIns="91425" bIns="91425" anchor="t" anchorCtr="0">
            <a:noAutofit/>
          </a:bodyPr>
          <a:lstStyle/>
          <a:p>
            <a:pPr lvl="0" algn="ctr" rtl="0">
              <a:spcBef>
                <a:spcPts val="0"/>
              </a:spcBef>
              <a:buNone/>
            </a:pPr>
            <a:r>
              <a:rPr lang="en" dirty="0">
                <a:solidFill>
                  <a:schemeClr val="tx1"/>
                </a:solidFill>
              </a:rPr>
              <a:t>Mass vs. Weight</a:t>
            </a:r>
          </a:p>
        </p:txBody>
      </p:sp>
      <p:sp>
        <p:nvSpPr>
          <p:cNvPr id="65" name="Shape 65"/>
          <p:cNvSpPr txBox="1">
            <a:spLocks noGrp="1"/>
          </p:cNvSpPr>
          <p:nvPr>
            <p:ph type="body" idx="1"/>
          </p:nvPr>
        </p:nvSpPr>
        <p:spPr>
          <a:xfrm>
            <a:off x="311701" y="2009725"/>
            <a:ext cx="3999899" cy="3573300"/>
          </a:xfrm>
          <a:prstGeom prst="rect">
            <a:avLst/>
          </a:prstGeom>
        </p:spPr>
        <p:txBody>
          <a:bodyPr lIns="91425" tIns="91425" rIns="91425" bIns="91425" anchor="t" anchorCtr="0">
            <a:noAutofit/>
          </a:bodyPr>
          <a:lstStyle/>
          <a:p>
            <a:pPr marL="457200" lvl="0" indent="-228600" rtl="0">
              <a:spcBef>
                <a:spcPts val="0"/>
              </a:spcBef>
              <a:buClr>
                <a:srgbClr val="000000"/>
              </a:buClr>
              <a:buSzPct val="100000"/>
            </a:pPr>
            <a:r>
              <a:rPr lang="en" sz="2800" b="1" dirty="0">
                <a:solidFill>
                  <a:srgbClr val="FF00FF"/>
                </a:solidFill>
              </a:rPr>
              <a:t>Mass</a:t>
            </a:r>
            <a:r>
              <a:rPr lang="en" sz="2800" dirty="0">
                <a:solidFill>
                  <a:srgbClr val="000000"/>
                </a:solidFill>
              </a:rPr>
              <a:t> - the amount of </a:t>
            </a:r>
            <a:r>
              <a:rPr lang="en" sz="2800" b="1" dirty="0">
                <a:solidFill>
                  <a:srgbClr val="FF00FF"/>
                </a:solidFill>
              </a:rPr>
              <a:t>matter</a:t>
            </a:r>
            <a:r>
              <a:rPr lang="en" sz="2800" dirty="0">
                <a:solidFill>
                  <a:srgbClr val="000000"/>
                </a:solidFill>
              </a:rPr>
              <a:t> in an object</a:t>
            </a:r>
          </a:p>
          <a:p>
            <a:pPr marL="457200" lvl="0" indent="-228600" rtl="0">
              <a:spcBef>
                <a:spcPts val="0"/>
              </a:spcBef>
              <a:buClr>
                <a:srgbClr val="000000"/>
              </a:buClr>
              <a:buSzPct val="100000"/>
            </a:pPr>
            <a:r>
              <a:rPr lang="en" sz="2800" b="1" dirty="0">
                <a:solidFill>
                  <a:srgbClr val="FF00FF"/>
                </a:solidFill>
              </a:rPr>
              <a:t>M</a:t>
            </a:r>
            <a:r>
              <a:rPr lang="en-US" sz="2800" b="1" dirty="0" err="1">
                <a:solidFill>
                  <a:srgbClr val="FF00FF"/>
                </a:solidFill>
              </a:rPr>
              <a:t>easured</a:t>
            </a:r>
            <a:r>
              <a:rPr lang="en-US" sz="2800" b="1" dirty="0">
                <a:solidFill>
                  <a:srgbClr val="FF00FF"/>
                </a:solidFill>
              </a:rPr>
              <a:t> </a:t>
            </a:r>
            <a:r>
              <a:rPr lang="en-US" sz="2800" b="1" dirty="0">
                <a:solidFill>
                  <a:schemeClr val="bg1"/>
                </a:solidFill>
              </a:rPr>
              <a:t>with a balance</a:t>
            </a:r>
          </a:p>
          <a:p>
            <a:pPr marL="457200" lvl="0" indent="-228600" rtl="0">
              <a:spcBef>
                <a:spcPts val="0"/>
              </a:spcBef>
              <a:buClr>
                <a:srgbClr val="000000"/>
              </a:buClr>
              <a:buSzPct val="100000"/>
            </a:pPr>
            <a:r>
              <a:rPr lang="en-US" sz="2800" b="1" dirty="0">
                <a:solidFill>
                  <a:srgbClr val="FF00FF"/>
                </a:solidFill>
              </a:rPr>
              <a:t>Does not change</a:t>
            </a:r>
          </a:p>
          <a:p>
            <a:pPr marL="457200" lvl="0" indent="-228600" rtl="0">
              <a:spcBef>
                <a:spcPts val="0"/>
              </a:spcBef>
              <a:buClr>
                <a:srgbClr val="000000"/>
              </a:buClr>
              <a:buSzPct val="100000"/>
            </a:pPr>
            <a:r>
              <a:rPr lang="en-US" sz="2800" b="1" dirty="0">
                <a:solidFill>
                  <a:srgbClr val="FF00FF"/>
                </a:solidFill>
              </a:rPr>
              <a:t>Units - </a:t>
            </a:r>
            <a:r>
              <a:rPr lang="en-US" sz="2800" b="1" dirty="0">
                <a:solidFill>
                  <a:schemeClr val="bg1"/>
                </a:solidFill>
              </a:rPr>
              <a:t>grams</a:t>
            </a:r>
            <a:endParaRPr lang="en" sz="2800" dirty="0">
              <a:solidFill>
                <a:schemeClr val="bg1"/>
              </a:solidFill>
            </a:endParaRPr>
          </a:p>
          <a:p>
            <a:pPr lvl="0" rtl="0">
              <a:spcBef>
                <a:spcPts val="0"/>
              </a:spcBef>
              <a:buNone/>
            </a:pPr>
            <a:endParaRPr dirty="0"/>
          </a:p>
        </p:txBody>
      </p:sp>
      <p:sp>
        <p:nvSpPr>
          <p:cNvPr id="66" name="Shape 66"/>
          <p:cNvSpPr txBox="1">
            <a:spLocks noGrp="1"/>
          </p:cNvSpPr>
          <p:nvPr>
            <p:ph type="body" idx="2"/>
          </p:nvPr>
        </p:nvSpPr>
        <p:spPr>
          <a:xfrm>
            <a:off x="4832401" y="2009725"/>
            <a:ext cx="3999899" cy="3416400"/>
          </a:xfrm>
          <a:prstGeom prst="rect">
            <a:avLst/>
          </a:prstGeom>
        </p:spPr>
        <p:txBody>
          <a:bodyPr lIns="91425" tIns="91425" rIns="91425" bIns="91425" anchor="t" anchorCtr="0">
            <a:noAutofit/>
          </a:bodyPr>
          <a:lstStyle/>
          <a:p>
            <a:pPr marL="457200" lvl="0" indent="-228600" rtl="0">
              <a:spcBef>
                <a:spcPts val="0"/>
              </a:spcBef>
              <a:buClr>
                <a:srgbClr val="000000"/>
              </a:buClr>
              <a:buSzPct val="100000"/>
            </a:pPr>
            <a:r>
              <a:rPr lang="en" sz="2800" b="1" dirty="0">
                <a:solidFill>
                  <a:srgbClr val="0000FF"/>
                </a:solidFill>
              </a:rPr>
              <a:t>Weight</a:t>
            </a:r>
            <a:r>
              <a:rPr lang="en" sz="2800" dirty="0">
                <a:solidFill>
                  <a:srgbClr val="000000"/>
                </a:solidFill>
              </a:rPr>
              <a:t> -</a:t>
            </a:r>
            <a:r>
              <a:rPr lang="en" sz="2800" b="1" dirty="0">
                <a:solidFill>
                  <a:srgbClr val="000000"/>
                </a:solidFill>
              </a:rPr>
              <a:t> </a:t>
            </a:r>
            <a:r>
              <a:rPr lang="en" sz="2800" dirty="0">
                <a:solidFill>
                  <a:srgbClr val="000000"/>
                </a:solidFill>
              </a:rPr>
              <a:t>a measurement of the </a:t>
            </a:r>
            <a:r>
              <a:rPr lang="en" sz="2800" b="1" dirty="0">
                <a:solidFill>
                  <a:srgbClr val="0000FF"/>
                </a:solidFill>
              </a:rPr>
              <a:t>gravitational</a:t>
            </a:r>
            <a:r>
              <a:rPr lang="en" sz="2800" dirty="0">
                <a:solidFill>
                  <a:srgbClr val="000000"/>
                </a:solidFill>
              </a:rPr>
              <a:t> force acting on an object</a:t>
            </a:r>
          </a:p>
          <a:p>
            <a:pPr marL="457200" lvl="0" indent="-228600" rtl="0">
              <a:spcBef>
                <a:spcPts val="0"/>
              </a:spcBef>
              <a:buClr>
                <a:srgbClr val="000000"/>
              </a:buClr>
              <a:buSzPct val="100000"/>
            </a:pPr>
            <a:r>
              <a:rPr lang="en-US" sz="2800" b="1" dirty="0">
                <a:solidFill>
                  <a:srgbClr val="0000FF"/>
                </a:solidFill>
              </a:rPr>
              <a:t>Measured</a:t>
            </a:r>
            <a:r>
              <a:rPr lang="en" sz="2800" dirty="0">
                <a:solidFill>
                  <a:srgbClr val="000000"/>
                </a:solidFill>
              </a:rPr>
              <a:t> with a scale</a:t>
            </a:r>
          </a:p>
          <a:p>
            <a:pPr marL="457200" lvl="0" indent="-228600" rtl="0">
              <a:spcBef>
                <a:spcPts val="0"/>
              </a:spcBef>
              <a:buClr>
                <a:srgbClr val="000000"/>
              </a:buClr>
              <a:buSzPct val="100000"/>
            </a:pPr>
            <a:r>
              <a:rPr lang="en-US" sz="2800" b="1" dirty="0">
                <a:solidFill>
                  <a:srgbClr val="0000FF"/>
                </a:solidFill>
              </a:rPr>
              <a:t>Changes </a:t>
            </a:r>
            <a:r>
              <a:rPr lang="en" sz="2800" dirty="0">
                <a:solidFill>
                  <a:srgbClr val="000000"/>
                </a:solidFill>
              </a:rPr>
              <a:t>depending on gravity</a:t>
            </a:r>
          </a:p>
          <a:p>
            <a:pPr marL="457200" lvl="0" indent="-228600" rtl="0">
              <a:spcBef>
                <a:spcPts val="0"/>
              </a:spcBef>
              <a:buClr>
                <a:srgbClr val="000000"/>
              </a:buClr>
              <a:buSzPct val="100000"/>
            </a:pPr>
            <a:r>
              <a:rPr lang="en-US" sz="2800" b="1" dirty="0">
                <a:solidFill>
                  <a:srgbClr val="0000FF"/>
                </a:solidFill>
              </a:rPr>
              <a:t>Units</a:t>
            </a:r>
            <a:r>
              <a:rPr lang="en" sz="2800" b="1" dirty="0">
                <a:solidFill>
                  <a:srgbClr val="0000FF"/>
                </a:solidFill>
              </a:rPr>
              <a:t> </a:t>
            </a:r>
            <a:r>
              <a:rPr lang="en" sz="2800" dirty="0">
                <a:solidFill>
                  <a:srgbClr val="000000"/>
                </a:solidFill>
              </a:rPr>
              <a:t>- pounds</a:t>
            </a:r>
          </a:p>
        </p:txBody>
      </p:sp>
      <p:pic>
        <p:nvPicPr>
          <p:cNvPr id="67" name="Shape 67"/>
          <p:cNvPicPr preferRelativeResize="0"/>
          <p:nvPr/>
        </p:nvPicPr>
        <p:blipFill>
          <a:blip r:embed="rId3">
            <a:alphaModFix/>
          </a:blip>
          <a:stretch>
            <a:fillRect/>
          </a:stretch>
        </p:blipFill>
        <p:spPr>
          <a:xfrm>
            <a:off x="762000" y="5125278"/>
            <a:ext cx="2838450" cy="1038225"/>
          </a:xfrm>
          <a:prstGeom prst="rect">
            <a:avLst/>
          </a:prstGeom>
          <a:noFill/>
          <a:ln>
            <a:noFill/>
          </a:ln>
        </p:spPr>
      </p:pic>
      <p:cxnSp>
        <p:nvCxnSpPr>
          <p:cNvPr id="68" name="Shape 68"/>
          <p:cNvCxnSpPr>
            <a:cxnSpLocks/>
            <a:stCxn id="64" idx="2"/>
          </p:cNvCxnSpPr>
          <p:nvPr/>
        </p:nvCxnSpPr>
        <p:spPr>
          <a:xfrm>
            <a:off x="4572001" y="1431875"/>
            <a:ext cx="19498" cy="3603323"/>
          </a:xfrm>
          <a:prstGeom prst="straightConnector1">
            <a:avLst/>
          </a:prstGeom>
          <a:noFill/>
          <a:ln w="19050" cap="flat" cmpd="sng">
            <a:solidFill>
              <a:schemeClr val="dk2"/>
            </a:solidFill>
            <a:prstDash val="solid"/>
            <a:round/>
            <a:headEnd type="none" w="lg" len="lg"/>
            <a:tailEnd type="none" w="lg" len="lg"/>
          </a:ln>
        </p:spPr>
      </p:cxnSp>
    </p:spTree>
    <p:extLst>
      <p:ext uri="{BB962C8B-B14F-4D97-AF65-F5344CB8AC3E}">
        <p14:creationId xmlns:p14="http://schemas.microsoft.com/office/powerpoint/2010/main" val="387239355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uild="p"/>
      <p:bldP spid="6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fontAlgn="auto">
              <a:spcAft>
                <a:spcPts val="0"/>
              </a:spcAft>
              <a:defRPr/>
            </a:pPr>
            <a:r>
              <a:rPr lang="en-US" dirty="0">
                <a:solidFill>
                  <a:schemeClr val="tx1"/>
                </a:solidFill>
              </a:rPr>
              <a:t>Measuring Volume</a:t>
            </a:r>
          </a:p>
        </p:txBody>
      </p:sp>
      <p:sp>
        <p:nvSpPr>
          <p:cNvPr id="6147" name="Content Placeholder 2"/>
          <p:cNvSpPr>
            <a:spLocks noGrp="1"/>
          </p:cNvSpPr>
          <p:nvPr>
            <p:ph idx="1"/>
          </p:nvPr>
        </p:nvSpPr>
        <p:spPr/>
        <p:txBody>
          <a:bodyPr/>
          <a:lstStyle/>
          <a:p>
            <a:r>
              <a:rPr lang="en-US" altLang="en-US" sz="3600" dirty="0"/>
              <a:t>Volume is the amount of space that an object takes up.</a:t>
            </a:r>
          </a:p>
          <a:p>
            <a:r>
              <a:rPr lang="en-US" altLang="en-US" sz="3600" dirty="0"/>
              <a:t>Which has more volume; a popcorn kernel or a piece of popped corn?</a:t>
            </a:r>
          </a:p>
          <a:p>
            <a:endParaRPr lang="en-US" altLang="en-US" dirty="0"/>
          </a:p>
          <a:p>
            <a:endParaRPr lang="en-US" altLang="en-US" dirty="0"/>
          </a:p>
        </p:txBody>
      </p:sp>
      <p:pic>
        <p:nvPicPr>
          <p:cNvPr id="6148" name="Picture 2" descr="http://t0.gstatic.com/images?q=tbn:ANd9GcRX6JmvhiR7GS2Gcd8z4oEQmGd9MfJMq8AKCgpkGOm4PZlD5hn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038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339220"/>
            <a:ext cx="8520599" cy="956455"/>
          </a:xfrm>
          <a:prstGeom prst="rect">
            <a:avLst/>
          </a:prstGeom>
          <a:solidFill>
            <a:srgbClr val="FF0000"/>
          </a:solidFill>
        </p:spPr>
        <p:txBody>
          <a:bodyPr lIns="91425" tIns="91425" rIns="91425" bIns="91425" anchor="t" anchorCtr="0">
            <a:noAutofit/>
          </a:bodyPr>
          <a:lstStyle/>
          <a:p>
            <a:pPr lvl="0" rtl="0">
              <a:spcBef>
                <a:spcPts val="0"/>
              </a:spcBef>
              <a:buNone/>
            </a:pPr>
            <a:r>
              <a:rPr lang="en" dirty="0">
                <a:solidFill>
                  <a:schemeClr val="tx1"/>
                </a:solidFill>
              </a:rPr>
              <a:t>Volume</a:t>
            </a:r>
          </a:p>
        </p:txBody>
      </p:sp>
      <p:sp>
        <p:nvSpPr>
          <p:cNvPr id="83" name="Shape 83"/>
          <p:cNvSpPr txBox="1">
            <a:spLocks noGrp="1"/>
          </p:cNvSpPr>
          <p:nvPr>
            <p:ph type="body" idx="1"/>
          </p:nvPr>
        </p:nvSpPr>
        <p:spPr>
          <a:xfrm>
            <a:off x="311700" y="1501575"/>
            <a:ext cx="8270700" cy="4060750"/>
          </a:xfrm>
          <a:prstGeom prst="rect">
            <a:avLst/>
          </a:prstGeom>
        </p:spPr>
        <p:txBody>
          <a:bodyPr lIns="91425" tIns="91425" rIns="91425" bIns="91425" anchor="t" anchorCtr="0">
            <a:noAutofit/>
          </a:bodyPr>
          <a:lstStyle/>
          <a:p>
            <a:pPr marL="349250" lvl="0" indent="-295910" rtl="0">
              <a:lnSpc>
                <a:spcPct val="100000"/>
              </a:lnSpc>
              <a:spcBef>
                <a:spcPts val="0"/>
              </a:spcBef>
              <a:spcAft>
                <a:spcPts val="0"/>
              </a:spcAft>
              <a:buClr>
                <a:srgbClr val="000000"/>
              </a:buClr>
              <a:buSzPct val="100000"/>
              <a:buFont typeface="Noto Symbol"/>
              <a:buChar char="●"/>
            </a:pPr>
            <a:r>
              <a:rPr lang="en" sz="2000" b="1" dirty="0">
                <a:solidFill>
                  <a:srgbClr val="FF00FF"/>
                </a:solidFill>
                <a:highlight>
                  <a:srgbClr val="FFFF00"/>
                </a:highlight>
              </a:rPr>
              <a:t>Volume</a:t>
            </a:r>
            <a:r>
              <a:rPr lang="en" sz="2000" dirty="0">
                <a:solidFill>
                  <a:srgbClr val="000000"/>
                </a:solidFill>
              </a:rPr>
              <a:t>:  is the amount of </a:t>
            </a:r>
            <a:r>
              <a:rPr lang="en" sz="2000" b="1" dirty="0">
                <a:solidFill>
                  <a:srgbClr val="FF00FF"/>
                </a:solidFill>
                <a:highlight>
                  <a:srgbClr val="FFFF00"/>
                </a:highlight>
              </a:rPr>
              <a:t>space</a:t>
            </a:r>
            <a:r>
              <a:rPr lang="en" sz="2000" dirty="0">
                <a:solidFill>
                  <a:srgbClr val="000000"/>
                </a:solidFill>
                <a:highlight>
                  <a:srgbClr val="FFFF00"/>
                </a:highlight>
              </a:rPr>
              <a:t> </a:t>
            </a:r>
            <a:r>
              <a:rPr lang="en" sz="2000" dirty="0">
                <a:solidFill>
                  <a:srgbClr val="000000"/>
                </a:solidFill>
              </a:rPr>
              <a:t>that matter takes up</a:t>
            </a:r>
          </a:p>
          <a:p>
            <a:pPr marL="349250" lvl="0" indent="-295910" rtl="0">
              <a:lnSpc>
                <a:spcPct val="100000"/>
              </a:lnSpc>
              <a:spcBef>
                <a:spcPts val="2000"/>
              </a:spcBef>
              <a:spcAft>
                <a:spcPts val="0"/>
              </a:spcAft>
              <a:buClr>
                <a:srgbClr val="000000"/>
              </a:buClr>
              <a:buSzPct val="100000"/>
              <a:buFont typeface="Noto Symbol"/>
              <a:buChar char="●"/>
            </a:pPr>
            <a:r>
              <a:rPr lang="en" sz="2000" dirty="0">
                <a:solidFill>
                  <a:srgbClr val="000000"/>
                </a:solidFill>
              </a:rPr>
              <a:t>Volume can be in the form of a solid, liquid, or gas.</a:t>
            </a:r>
          </a:p>
          <a:p>
            <a:pPr marL="349250" lvl="0" indent="-295910" rtl="0">
              <a:lnSpc>
                <a:spcPct val="100000"/>
              </a:lnSpc>
              <a:spcBef>
                <a:spcPts val="2000"/>
              </a:spcBef>
              <a:spcAft>
                <a:spcPts val="0"/>
              </a:spcAft>
              <a:buClr>
                <a:srgbClr val="000000"/>
              </a:buClr>
              <a:buSzPct val="100000"/>
              <a:buFont typeface="Noto Symbol"/>
              <a:buChar char="●"/>
            </a:pPr>
            <a:r>
              <a:rPr lang="en" sz="2000" dirty="0">
                <a:solidFill>
                  <a:srgbClr val="000000"/>
                </a:solidFill>
              </a:rPr>
              <a:t>There are three different types of volume:	</a:t>
            </a:r>
          </a:p>
          <a:p>
            <a:pPr lvl="0" rtl="0">
              <a:lnSpc>
                <a:spcPct val="100000"/>
              </a:lnSpc>
              <a:spcBef>
                <a:spcPts val="2000"/>
              </a:spcBef>
              <a:spcAft>
                <a:spcPts val="0"/>
              </a:spcAft>
              <a:buClr>
                <a:srgbClr val="6DB7D7"/>
              </a:buClr>
              <a:buSzPct val="25000"/>
              <a:buFont typeface="Noto Symbol"/>
              <a:buNone/>
            </a:pPr>
            <a:r>
              <a:rPr lang="en" sz="2000" dirty="0">
                <a:solidFill>
                  <a:srgbClr val="000000"/>
                </a:solidFill>
              </a:rPr>
              <a:t>     1. Liquid Volume</a:t>
            </a:r>
          </a:p>
          <a:p>
            <a:pPr lvl="0" rtl="0">
              <a:lnSpc>
                <a:spcPct val="100000"/>
              </a:lnSpc>
              <a:spcBef>
                <a:spcPts val="2000"/>
              </a:spcBef>
              <a:spcAft>
                <a:spcPts val="0"/>
              </a:spcAft>
              <a:buClr>
                <a:srgbClr val="6DB7D7"/>
              </a:buClr>
              <a:buSzPct val="25000"/>
              <a:buFont typeface="Noto Symbol"/>
              <a:buNone/>
            </a:pPr>
            <a:r>
              <a:rPr lang="en" sz="2000" dirty="0">
                <a:solidFill>
                  <a:srgbClr val="000000"/>
                </a:solidFill>
              </a:rPr>
              <a:t>     2. Regular Volume</a:t>
            </a:r>
          </a:p>
          <a:p>
            <a:pPr lvl="0" rtl="0">
              <a:lnSpc>
                <a:spcPct val="100000"/>
              </a:lnSpc>
              <a:spcBef>
                <a:spcPts val="2000"/>
              </a:spcBef>
              <a:spcAft>
                <a:spcPts val="0"/>
              </a:spcAft>
              <a:buClr>
                <a:srgbClr val="6DB7D7"/>
              </a:buClr>
              <a:buSzPct val="25000"/>
              <a:buFont typeface="Noto Symbol"/>
              <a:buNone/>
            </a:pPr>
            <a:r>
              <a:rPr lang="en" sz="2000" dirty="0">
                <a:solidFill>
                  <a:srgbClr val="000000"/>
                </a:solidFill>
              </a:rPr>
              <a:t>     3. Irregular Volume</a:t>
            </a:r>
          </a:p>
          <a:p>
            <a:pPr lvl="0" rtl="0">
              <a:spcBef>
                <a:spcPts val="0"/>
              </a:spcBef>
              <a:buNone/>
            </a:pPr>
            <a:endParaRPr sz="1800" dirty="0">
              <a:solidFill>
                <a:srgbClr val="000000"/>
              </a:solidFill>
            </a:endParaRPr>
          </a:p>
        </p:txBody>
      </p:sp>
      <p:pic>
        <p:nvPicPr>
          <p:cNvPr id="84" name="Shape 84"/>
          <p:cNvPicPr preferRelativeResize="0"/>
          <p:nvPr/>
        </p:nvPicPr>
        <p:blipFill>
          <a:blip r:embed="rId3">
            <a:alphaModFix/>
          </a:blip>
          <a:stretch>
            <a:fillRect/>
          </a:stretch>
        </p:blipFill>
        <p:spPr>
          <a:xfrm>
            <a:off x="3107950" y="3452776"/>
            <a:ext cx="1158050" cy="1903649"/>
          </a:xfrm>
          <a:prstGeom prst="rect">
            <a:avLst/>
          </a:prstGeom>
          <a:noFill/>
          <a:ln>
            <a:noFill/>
          </a:ln>
        </p:spPr>
      </p:pic>
      <p:pic>
        <p:nvPicPr>
          <p:cNvPr id="85" name="Shape 85"/>
          <p:cNvPicPr preferRelativeResize="0"/>
          <p:nvPr/>
        </p:nvPicPr>
        <p:blipFill>
          <a:blip r:embed="rId4">
            <a:alphaModFix/>
          </a:blip>
          <a:stretch>
            <a:fillRect/>
          </a:stretch>
        </p:blipFill>
        <p:spPr>
          <a:xfrm>
            <a:off x="4632775" y="3606913"/>
            <a:ext cx="1847850" cy="1495425"/>
          </a:xfrm>
          <a:prstGeom prst="rect">
            <a:avLst/>
          </a:prstGeom>
          <a:noFill/>
          <a:ln>
            <a:noFill/>
          </a:ln>
        </p:spPr>
      </p:pic>
      <p:pic>
        <p:nvPicPr>
          <p:cNvPr id="86" name="Shape 86"/>
          <p:cNvPicPr preferRelativeResize="0"/>
          <p:nvPr/>
        </p:nvPicPr>
        <p:blipFill>
          <a:blip r:embed="rId5">
            <a:alphaModFix/>
          </a:blip>
          <a:stretch>
            <a:fillRect/>
          </a:stretch>
        </p:blipFill>
        <p:spPr>
          <a:xfrm>
            <a:off x="6480625" y="2267200"/>
            <a:ext cx="2381250" cy="3524250"/>
          </a:xfrm>
          <a:prstGeom prst="rect">
            <a:avLst/>
          </a:prstGeom>
          <a:noFill/>
          <a:ln>
            <a:noFill/>
          </a:ln>
        </p:spPr>
      </p:pic>
    </p:spTree>
    <p:extLst>
      <p:ext uri="{BB962C8B-B14F-4D97-AF65-F5344CB8AC3E}">
        <p14:creationId xmlns:p14="http://schemas.microsoft.com/office/powerpoint/2010/main" val="3611237086"/>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pPr fontAlgn="auto">
              <a:spcAft>
                <a:spcPts val="0"/>
              </a:spcAft>
              <a:defRPr/>
            </a:pPr>
            <a:r>
              <a:rPr lang="en-US" dirty="0">
                <a:solidFill>
                  <a:schemeClr val="tx1"/>
                </a:solidFill>
              </a:rPr>
              <a:t>Volume of a Regular Shaped  Solid</a:t>
            </a:r>
          </a:p>
        </p:txBody>
      </p:sp>
      <p:sp>
        <p:nvSpPr>
          <p:cNvPr id="7171" name="Content Placeholder 2"/>
          <p:cNvSpPr>
            <a:spLocks noGrp="1"/>
          </p:cNvSpPr>
          <p:nvPr>
            <p:ph idx="1"/>
          </p:nvPr>
        </p:nvSpPr>
        <p:spPr/>
        <p:txBody>
          <a:bodyPr/>
          <a:lstStyle/>
          <a:p>
            <a:r>
              <a:rPr lang="en-US" altLang="en-US" dirty="0"/>
              <a:t>A regular shaped solid would be one that you could easily measure the length, width, and height using a ruler. </a:t>
            </a:r>
          </a:p>
          <a:p>
            <a:r>
              <a:rPr lang="en-US" altLang="en-US" dirty="0"/>
              <a:t>LENGTH X WIDTH X HEIGHT</a:t>
            </a:r>
          </a:p>
          <a:p>
            <a:r>
              <a:rPr lang="en-US" altLang="en-US" dirty="0"/>
              <a:t>Measures in cm cubed. </a:t>
            </a:r>
          </a:p>
        </p:txBody>
      </p:sp>
      <p:pic>
        <p:nvPicPr>
          <p:cNvPr id="7172" name="Picture 2" descr="http://t0.gstatic.com/images?q=tbn:ANd9GcS4FJuPYy-9LG8b7N2LMViEXsA47b4isAMo7EhQ-rInPV3jN0_A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581400"/>
            <a:ext cx="2743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4" descr="data:image/jpg;base64,/9j/4AAQSkZJRgABAQAAAQABAAD/2wCEAAkGBhQPEBASDxITEBISExIUEBcSEhYQDhQRFRohFBMWEhcYGyYqGBskGhkUHy8gLycpLCwtFx8yNTAqNTItLSkBCQoKBQUFDQUFDSkYEhgpKSkpKSkpKSkpKSkpKSkpKSkpKSkpKSkpKSkpKSkpKSkpKSkpKSkpKSkpKSkpKSkpKf/AABEIAIMAtgMBIgACEQEDEQH/xAAbAAEAAgMBAQAAAAAAAAAAAAAAAQYDBAUCB//EAEQQAAEDAgMCBg0MAQUBAAAAAAEAAgMEEQUSIRMxBgciNVF0FDIzQVRhcXKRlLGy0hYXIzRCUlVzgbO00yQlgpKhwxX/xAAUAQEAAAAAAAAAAAAAAAAAAAAA/8QAFBEBAAAAAAAAAAAAAAAAAAAAAP/aAAwDAQACEQMRAD8A+4oozICglFCXQSii6lARQSpQEREBERAREQEREBEUXQSigFSgIiICIiCt8KcRngdEYXDLM2WFgLA61W5uanJJ+ySHNI8h01XrAcbknpjVBrpmvyGJgDQ8DK0SXI3naZx4stl33xB1swBsQRcXsRuI8alkYaLNAA6ALDpQcqbEZHQSPy9iuFwDK3aWH3gwEZtTYC+//vn1+PTRUtKS1pnm0l2YzRxFsbpZiAXakZSAC7f3zuNhrKKOZhjmYyVjrZmyND2G2ou1wIOqwDBIMmz2EOTkjLsmZLNFm8m1tBoOhBoycJGtdTMja6YzxGVhu2P6IFjS7lW1+lYcvl8i08G4cNqnwsEL49tlylzmOsXwCqaCGn7h9K79TRMkLXPjY9zCTGXNDi1xFiWE9qbEi46VTZMWil2MWE08Iq5GB+YwsDKKK2y2k2UdtYFrWA8q33blBpcYPCysb2TT0IZFJFE+WV4dtJY4GjNtHbmxF1iGtOZztdGjlK2Y7jwoKcF15pnDZ08Y1mqJ7clrQO+SLk7gLkrS+gwam+3NNLJ59bWVb/a4/wDFrR3gFkwDAZNoayuLZKt7S1rWnNDSwnXYwX3ndmfvcfFYINeKuxZzQTS0DSQCQauW4JFyDaI6jd+i9dl4t4Nh/rU39KtNlKCq9l4t4Nh/rU39Kdl4t4Nh/rU39KtSIKr2Xi3g2H+tTf0p2Xi3g2H+tTf0q1IgqvZeLeDYf61N/StTFuEWI0kL5qiHD2MYBc9lTEknRrWjY8pxOgHSVaMXxaKkifNUPEcbBqTrqdAGgalxNgANSVwMJwqWsmZW4gwsyG9DTHUQA6CWcfanI/Rg3a3KDc4E8I5MQpBPNEKeTaSxvjuTldG8sINxodNy5WOcNnwYrS0rGtNPlaax57djpnbKnDTfTlll9Nzwtvi9+rVHX8Q/fcmJYNC7EImujBFRBVOn1dy3DYtBJvpYNaBa1rBBaWqVAUoCIiAiIgIiICIiCHKgxcH2YDSvqC+erLJQ/I0sgEksz9mHPDbZ3cu3KJG6wFgr+qtxl82y/m0n8iNBwsJdXtnfVVeGST1JzNiy1VPsaeC+kcAc69zoXP3uPQLBd35S134RN61TfGrQFKCrfKWu/CJvWqb40+Utd+ETetU3xq0ogq3ylrvwib1qm+NPlLXfhE3rVN8atKIKt8pa78Im9apvjXmThPWgEnCZgACT/lU24b/tK1rBXdyk8x/sKCq8HqR+JmDEasAR5WyYfTg52RNcLiaU7nTEHTvMG7W5VwCr/F5zThvVKf3ArCgq3F59XqOv4h++5btbzlR9Wq/eiWjxefVqjr+IfvuW/WD/AFGkNjbseq1tpcuitr+hQdtECICIiAiIgIiICIiAqtxl82y/m0n8iNWlVbjL5tl/NpP5EaC0BSoClAREQEREBYK7uUnmP9hWdYK7uUnmP9hQcXi85pw3qlP7gVhVe4vOacN6pT+4FYUFV4vfq1R1/EP33LYxPhAaetijcM0UkTL5QMzZZKhlOwkk6tvI3QbrErBxefVqjr+IfvuXSr2QPqYY5Ig+R8bnscQDlbC9rgPLmc1w8YBQezjJEoj2MhGYNz2OTXv3tuWKLFH9nGnflDDC6VnIcCbPDLNdmIda/KFm2zNtfVdgBav/AMmHM92yZmeQXm2pIIcL/qAfKEHEwPhUZn1O12YbEx0gLM2sYe9t2X7o2zO205Vxl3KTw3aDENhL9K2JzNYyMsskcUZuH9900fk16F3YMPjjL3Mja0vN3kNALjcnX9S4+Uk99areDdMA0Np4mhvahrA0N5Yl0A3csNd5QCgzYRibaqCKZgIbI3MA62YeI2KLPS0rImNZG0MY3tWtFmgb9AiDKiIgIiICq3GXzbL+bSfyI1aVVuMvm2X82k/kRoLQFKgKUBERAREQFgru5SeY/wBhWdYK7uUnmP8AYUHF4vOacN6pT+4FYVXuLzmnDeqU/uBWFBVuLz6vUdfxD99y3a3nKj6tV+9EtHi8P+NUdfxD99yzV+IxjEIHGRgbFT1glJe0NjIMLiJDfkmxB1toboLIigFSgIiICIiAiIgIiICq3GXzbL+bSfyI1aVVuMvm2X82k/kRoLQFKgKUBERAREQFgru5SeY/2FZ1gru5SeY/2FBxeLzmnDeqU/uBd2acMa5zyGtaCXOcbNDQLkuJ3AWOqr3AOUMwfDnOIa1tHAXEkBoAjBJJO4eNaEbHY24PeCzC2kFjDyXVz2nR7xvFODub9veeTvDY4uH5qOR4BDJqqsljLmlueKSZz2PAO9paQQe/dc3hBwQmmxanliF6SVrDW6jR8DmyM0Opz5IWG3eYr61oGgFvIlkBqlEQEREBERAREQEREBVTjQkDcMmc42DZKVzj0NbOwk+gFWtQ5BVPnTwzw2L0P+FPnUwzw2L0P+FWds7S4tDgXAAkZruAOgJF9L2PoXtBVfnUwzw2L0P+FPnUwzw2L0P+FWtEFU+dTDPDYvQ/4U+dTDPDYvQ/4Va0QVT51MM8Ni9D/hWKr40cNcx4FbFctcBo/eR5quC1qfEIpS9scjHujcWyBjw5zHDQhwB0O/Q9CD55wJw6XE6GgZUMdDQQQQNMbuTJWTMaATIO9TtcNG/bI100P0xjbAAaAbuhAFKAiIgIiICIiAiIgIiICIiAuNwswOStpjDFUyUjiQc8W8gXu11iDlN9bEHxrsogovBjgJLTB7HyyQ9qdpTTg7U63MgfFmBHjc7fvXSxHChTta6Str7OeyNuWRrjnkIawaR98kBWiy5mO4Y6oYxrHBhZNDLdzS8HZPEgGjha5AF/Gg038HCN9dWDyzMH/mtTEMObA3PJXV2XvlsjXgNuBmJEeg1C68mFCZjRVBszmkntcrRfcGjotYalYMW4P7aGOCNwijY5jtGuMrSxwewxODhlcCDqQ4a7juIc6qomRSMjfX1oe7Ke6tIAc4RszHZ6XeQ0dJ/W20eD1jY11YDa/d2bunue5TiHB5889PM6axhdcZYyLASZ+RyzbM0CN97hw3BpWvi/A3sh9Q4yMInEPdIBK+N8Rbox+YfRlrdWW7Yk31sg2BwdJ3V1YfJOz4FW67izlq6jaTVksTGOOzdEQa1zATbNMWjID90NO86qxcHOC5o5JH52uD2ZcrY9mAdrJMCdTewly/7QrCAghjbADo6dT+q9IiAiIgIiICIiAiIgIiICIiAiIgIiICIiAiIgIiICIiAiIgIiICIiAiIg/9k="/>
          <p:cNvSpPr>
            <a:spLocks noChangeAspect="1" noChangeArrowheads="1"/>
          </p:cNvSpPr>
          <p:nvPr/>
        </p:nvSpPr>
        <p:spPr bwMode="auto">
          <a:xfrm>
            <a:off x="76200" y="-606425"/>
            <a:ext cx="17335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74" name="AutoShape 6" descr="data:image/jpg;base64,/9j/4AAQSkZJRgABAQAAAQABAAD/2wCEAAkGBhQPEBASDxITEBISExIUEBcSEhYQDhQRFRohFBMWEhcYGyYqGBskGhkUHy8gLycpLCwtFx8yNTAqNTItLSkBCQoKBQUFDQUFDSkYEhgpKSkpKSkpKSkpKSkpKSkpKSkpKSkpKSkpKSkpKSkpKSkpKSkpKSkpKSkpKSkpKSkpKf/AABEIAIMAtgMBIgACEQEDEQH/xAAbAAEAAgMBAQAAAAAAAAAAAAAAAQYDBAUCB//EAEQQAAEDAgMCBg0MAQUBAAAAAAEAAgMEEQUSIRMxBgciNVF0FDIzQVRhcXKRlLGy0hYXIzRCUlVzgbO00yQlgpKhwxX/xAAUAQEAAAAAAAAAAAAAAAAAAAAA/8QAFBEBAAAAAAAAAAAAAAAAAAAAAP/aAAwDAQACEQMRAD8A+4oozICglFCXQSii6lARQSpQEREBERAREQEREBEUXQSigFSgIiICIiCt8KcRngdEYXDLM2WFgLA61W5uanJJ+ySHNI8h01XrAcbknpjVBrpmvyGJgDQ8DK0SXI3naZx4stl33xB1swBsQRcXsRuI8alkYaLNAA6ALDpQcqbEZHQSPy9iuFwDK3aWH3gwEZtTYC+//vn1+PTRUtKS1pnm0l2YzRxFsbpZiAXakZSAC7f3zuNhrKKOZhjmYyVjrZmyND2G2ou1wIOqwDBIMmz2EOTkjLsmZLNFm8m1tBoOhBoycJGtdTMja6YzxGVhu2P6IFjS7lW1+lYcvl8i08G4cNqnwsEL49tlylzmOsXwCqaCGn7h9K79TRMkLXPjY9zCTGXNDi1xFiWE9qbEi46VTZMWil2MWE08Iq5GB+YwsDKKK2y2k2UdtYFrWA8q33blBpcYPCysb2TT0IZFJFE+WV4dtJY4GjNtHbmxF1iGtOZztdGjlK2Y7jwoKcF15pnDZ08Y1mqJ7clrQO+SLk7gLkrS+gwam+3NNLJ59bWVb/a4/wDFrR3gFkwDAZNoayuLZKt7S1rWnNDSwnXYwX3ndmfvcfFYINeKuxZzQTS0DSQCQauW4JFyDaI6jd+i9dl4t4Nh/rU39KtNlKCq9l4t4Nh/rU39Kdl4t4Nh/rU39KtSIKr2Xi3g2H+tTf0p2Xi3g2H+tTf0q1IgqvZeLeDYf61N/StTFuEWI0kL5qiHD2MYBc9lTEknRrWjY8pxOgHSVaMXxaKkifNUPEcbBqTrqdAGgalxNgANSVwMJwqWsmZW4gwsyG9DTHUQA6CWcfanI/Rg3a3KDc4E8I5MQpBPNEKeTaSxvjuTldG8sINxodNy5WOcNnwYrS0rGtNPlaax57djpnbKnDTfTlll9Nzwtvi9+rVHX8Q/fcmJYNC7EImujBFRBVOn1dy3DYtBJvpYNaBa1rBBaWqVAUoCIiAiIgIiICIiCHKgxcH2YDSvqC+erLJQ/I0sgEksz9mHPDbZ3cu3KJG6wFgr+qtxl82y/m0n8iNBwsJdXtnfVVeGST1JzNiy1VPsaeC+kcAc69zoXP3uPQLBd35S134RN61TfGrQFKCrfKWu/CJvWqb40+Utd+ETetU3xq0ogq3ylrvwib1qm+NPlLXfhE3rVN8atKIKt8pa78Im9apvjXmThPWgEnCZgACT/lU24b/tK1rBXdyk8x/sKCq8HqR+JmDEasAR5WyYfTg52RNcLiaU7nTEHTvMG7W5VwCr/F5zThvVKf3ArCgq3F59XqOv4h++5btbzlR9Wq/eiWjxefVqjr+IfvuW/WD/AFGkNjbseq1tpcuitr+hQdtECICIiAiIgIiICIiAqtxl82y/m0n8iNWlVbjL5tl/NpP5EaC0BSoClAREQEREBYK7uUnmP9hWdYK7uUnmP9hQcXi85pw3qlP7gVhVe4vOacN6pT+4FYUFV4vfq1R1/EP33LYxPhAaetijcM0UkTL5QMzZZKhlOwkk6tvI3QbrErBxefVqjr+IfvuXSr2QPqYY5Ig+R8bnscQDlbC9rgPLmc1w8YBQezjJEoj2MhGYNz2OTXv3tuWKLFH9nGnflDDC6VnIcCbPDLNdmIda/KFm2zNtfVdgBav/AMmHM92yZmeQXm2pIIcL/qAfKEHEwPhUZn1O12YbEx0gLM2sYe9t2X7o2zO205Vxl3KTw3aDENhL9K2JzNYyMsskcUZuH9900fk16F3YMPjjL3Mja0vN3kNALjcnX9S4+Uk99areDdMA0Np4mhvahrA0N5Yl0A3csNd5QCgzYRibaqCKZgIbI3MA62YeI2KLPS0rImNZG0MY3tWtFmgb9AiDKiIgIiICq3GXzbL+bSfyI1aVVuMvm2X82k/kRoLQFKgKUBERAREQFgru5SeY/wBhWdYK7uUnmP8AYUHF4vOacN6pT+4FYVXuLzmnDeqU/uBWFBVuLz6vUdfxD99y3a3nKj6tV+9EtHi8P+NUdfxD99yzV+IxjEIHGRgbFT1glJe0NjIMLiJDfkmxB1toboLIigFSgIiICIiAiIgIiICq3GXzbL+bSfyI1aVVuMvm2X82k/kRoLQFKgKUBERAREQFgru5SeY/2FZ1gru5SeY/2FBxeLzmnDeqU/uBd2acMa5zyGtaCXOcbNDQLkuJ3AWOqr3AOUMwfDnOIa1tHAXEkBoAjBJJO4eNaEbHY24PeCzC2kFjDyXVz2nR7xvFODub9veeTvDY4uH5qOR4BDJqqsljLmlueKSZz2PAO9paQQe/dc3hBwQmmxanliF6SVrDW6jR8DmyM0Opz5IWG3eYr61oGgFvIlkBqlEQEREBERAREQEREBVTjQkDcMmc42DZKVzj0NbOwk+gFWtQ5BVPnTwzw2L0P+FPnUwzw2L0P+FWds7S4tDgXAAkZruAOgJF9L2PoXtBVfnUwzw2L0P+FPnUwzw2L0P+FWtEFU+dTDPDYvQ/4U+dTDPDYvQ/4Va0QVT51MM8Ni9D/hWKr40cNcx4FbFctcBo/eR5quC1qfEIpS9scjHujcWyBjw5zHDQhwB0O/Q9CD55wJw6XE6GgZUMdDQQQQNMbuTJWTMaATIO9TtcNG/bI100P0xjbAAaAbuhAFKAiIgIiICIiAiIgIiICIiAuNwswOStpjDFUyUjiQc8W8gXu11iDlN9bEHxrsogovBjgJLTB7HyyQ9qdpTTg7U63MgfFmBHjc7fvXSxHChTta6Str7OeyNuWRrjnkIawaR98kBWiy5mO4Y6oYxrHBhZNDLdzS8HZPEgGjha5AF/Gg038HCN9dWDyzMH/mtTEMObA3PJXV2XvlsjXgNuBmJEeg1C68mFCZjRVBszmkntcrRfcGjotYalYMW4P7aGOCNwijY5jtGuMrSxwewxODhlcCDqQ4a7juIc6qomRSMjfX1oe7Ke6tIAc4RszHZ6XeQ0dJ/W20eD1jY11YDa/d2bunue5TiHB5889PM6axhdcZYyLASZ+RyzbM0CN97hw3BpWvi/A3sh9Q4yMInEPdIBK+N8Rbox+YfRlrdWW7Yk31sg2BwdJ3V1YfJOz4FW67izlq6jaTVksTGOOzdEQa1zATbNMWjID90NO86qxcHOC5o5JH52uD2ZcrY9mAdrJMCdTewly/7QrCAghjbADo6dT+q9IiAiIgIiICIiAiIgIiICIiAiIgIiICIiAiIgIiICIiAiIgIiICIiAiIg/9k="/>
          <p:cNvSpPr>
            <a:spLocks noChangeAspect="1" noChangeArrowheads="1"/>
          </p:cNvSpPr>
          <p:nvPr/>
        </p:nvSpPr>
        <p:spPr bwMode="auto">
          <a:xfrm>
            <a:off x="76200" y="-606425"/>
            <a:ext cx="17335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75" name="AutoShape 8" descr="data:image/jpg;base64,/9j/4AAQSkZJRgABAQAAAQABAAD/2wCEAAkGBhQPEBASDxITEBISExIUEBcSEhYQDhQRFRohFBMWEhcYGyYqGBskGhkUHy8gLycpLCwtFx8yNTAqNTItLSkBCQoKBQUFDQUFDSkYEhgpKSkpKSkpKSkpKSkpKSkpKSkpKSkpKSkpKSkpKSkpKSkpKSkpKSkpKSkpKSkpKSkpKf/AABEIAIMAtgMBIgACEQEDEQH/xAAbAAEAAgMBAQAAAAAAAAAAAAAAAQYDBAUCB//EAEQQAAEDAgMCBg0MAQUBAAAAAAEAAgMEEQUSIRMxBgciNVF0FDIzQVRhcXKRlLGy0hYXIzRCUlVzgbO00yQlgpKhwxX/xAAUAQEAAAAAAAAAAAAAAAAAAAAA/8QAFBEBAAAAAAAAAAAAAAAAAAAAAP/aAAwDAQACEQMRAD8A+4oozICglFCXQSii6lARQSpQEREBERAREQEREBEUXQSigFSgIiICIiCt8KcRngdEYXDLM2WFgLA61W5uanJJ+ySHNI8h01XrAcbknpjVBrpmvyGJgDQ8DK0SXI3naZx4stl33xB1swBsQRcXsRuI8alkYaLNAA6ALDpQcqbEZHQSPy9iuFwDK3aWH3gwEZtTYC+//vn1+PTRUtKS1pnm0l2YzRxFsbpZiAXakZSAC7f3zuNhrKKOZhjmYyVjrZmyND2G2ou1wIOqwDBIMmz2EOTkjLsmZLNFm8m1tBoOhBoycJGtdTMja6YzxGVhu2P6IFjS7lW1+lYcvl8i08G4cNqnwsEL49tlylzmOsXwCqaCGn7h9K79TRMkLXPjY9zCTGXNDi1xFiWE9qbEi46VTZMWil2MWE08Iq5GB+YwsDKKK2y2k2UdtYFrWA8q33blBpcYPCysb2TT0IZFJFE+WV4dtJY4GjNtHbmxF1iGtOZztdGjlK2Y7jwoKcF15pnDZ08Y1mqJ7clrQO+SLk7gLkrS+gwam+3NNLJ59bWVb/a4/wDFrR3gFkwDAZNoayuLZKt7S1rWnNDSwnXYwX3ndmfvcfFYINeKuxZzQTS0DSQCQauW4JFyDaI6jd+i9dl4t4Nh/rU39KtNlKCq9l4t4Nh/rU39Kdl4t4Nh/rU39KtSIKr2Xi3g2H+tTf0p2Xi3g2H+tTf0q1IgqvZeLeDYf61N/StTFuEWI0kL5qiHD2MYBc9lTEknRrWjY8pxOgHSVaMXxaKkifNUPEcbBqTrqdAGgalxNgANSVwMJwqWsmZW4gwsyG9DTHUQA6CWcfanI/Rg3a3KDc4E8I5MQpBPNEKeTaSxvjuTldG8sINxodNy5WOcNnwYrS0rGtNPlaax57djpnbKnDTfTlll9Nzwtvi9+rVHX8Q/fcmJYNC7EImujBFRBVOn1dy3DYtBJvpYNaBa1rBBaWqVAUoCIiAiIgIiICIiCHKgxcH2YDSvqC+erLJQ/I0sgEksz9mHPDbZ3cu3KJG6wFgr+qtxl82y/m0n8iNBwsJdXtnfVVeGST1JzNiy1VPsaeC+kcAc69zoXP3uPQLBd35S134RN61TfGrQFKCrfKWu/CJvWqb40+Utd+ETetU3xq0ogq3ylrvwib1qm+NPlLXfhE3rVN8atKIKt8pa78Im9apvjXmThPWgEnCZgACT/lU24b/tK1rBXdyk8x/sKCq8HqR+JmDEasAR5WyYfTg52RNcLiaU7nTEHTvMG7W5VwCr/F5zThvVKf3ArCgq3F59XqOv4h++5btbzlR9Wq/eiWjxefVqjr+IfvuW/WD/AFGkNjbseq1tpcuitr+hQdtECICIiAiIgIiICIiAqtxl82y/m0n8iNWlVbjL5tl/NpP5EaC0BSoClAREQEREBYK7uUnmP9hWdYK7uUnmP9hQcXi85pw3qlP7gVhVe4vOacN6pT+4FYUFV4vfq1R1/EP33LYxPhAaetijcM0UkTL5QMzZZKhlOwkk6tvI3QbrErBxefVqjr+IfvuXSr2QPqYY5Ig+R8bnscQDlbC9rgPLmc1w8YBQezjJEoj2MhGYNz2OTXv3tuWKLFH9nGnflDDC6VnIcCbPDLNdmIda/KFm2zNtfVdgBav/AMmHM92yZmeQXm2pIIcL/qAfKEHEwPhUZn1O12YbEx0gLM2sYe9t2X7o2zO205Vxl3KTw3aDENhL9K2JzNYyMsskcUZuH9900fk16F3YMPjjL3Mja0vN3kNALjcnX9S4+Uk99areDdMA0Np4mhvahrA0N5Yl0A3csNd5QCgzYRibaqCKZgIbI3MA62YeI2KLPS0rImNZG0MY3tWtFmgb9AiDKiIgIiICq3GXzbL+bSfyI1aVVuMvm2X82k/kRoLQFKgKUBERAREQFgru5SeY/wBhWdYK7uUnmP8AYUHF4vOacN6pT+4FYVXuLzmnDeqU/uBWFBVuLz6vUdfxD99y3a3nKj6tV+9EtHi8P+NUdfxD99yzV+IxjEIHGRgbFT1glJe0NjIMLiJDfkmxB1toboLIigFSgIiICIiAiIgIiICq3GXzbL+bSfyI1aVVuMvm2X82k/kRoLQFKgKUBERAREQFgru5SeY/2FZ1gru5SeY/2FBxeLzmnDeqU/uBd2acMa5zyGtaCXOcbNDQLkuJ3AWOqr3AOUMwfDnOIa1tHAXEkBoAjBJJO4eNaEbHY24PeCzC2kFjDyXVz2nR7xvFODub9veeTvDY4uH5qOR4BDJqqsljLmlueKSZz2PAO9paQQe/dc3hBwQmmxanliF6SVrDW6jR8DmyM0Opz5IWG3eYr61oGgFvIlkBqlEQEREBERAREQEREBVTjQkDcMmc42DZKVzj0NbOwk+gFWtQ5BVPnTwzw2L0P+FPnUwzw2L0P+FWds7S4tDgXAAkZruAOgJF9L2PoXtBVfnUwzw2L0P+FPnUwzw2L0P+FWtEFU+dTDPDYvQ/4U+dTDPDYvQ/4Va0QVT51MM8Ni9D/hWKr40cNcx4FbFctcBo/eR5quC1qfEIpS9scjHujcWyBjw5zHDQhwB0O/Q9CD55wJw6XE6GgZUMdDQQQQNMbuTJWTMaATIO9TtcNG/bI100P0xjbAAaAbuhAFKAiIgIiICIiAiIgIiICIiAuNwswOStpjDFUyUjiQc8W8gXu11iDlN9bEHxrsogovBjgJLTB7HyyQ9qdpTTg7U63MgfFmBHjc7fvXSxHChTta6Str7OeyNuWRrjnkIawaR98kBWiy5mO4Y6oYxrHBhZNDLdzS8HZPEgGjha5AF/Gg038HCN9dWDyzMH/mtTEMObA3PJXV2XvlsjXgNuBmJEeg1C68mFCZjRVBszmkntcrRfcGjotYalYMW4P7aGOCNwijY5jtGuMrSxwewxODhlcCDqQ4a7juIc6qomRSMjfX1oe7Ke6tIAc4RszHZ6XeQ0dJ/W20eD1jY11YDa/d2bunue5TiHB5889PM6axhdcZYyLASZ+RyzbM0CN97hw3BpWvi/A3sh9Q4yMInEPdIBK+N8Rbox+YfRlrdWW7Yk31sg2BwdJ3V1YfJOz4FW67izlq6jaTVksTGOOzdEQa1zATbNMWjID90NO86qxcHOC5o5JH52uD2ZcrY9mAdrJMCdTewly/7QrCAghjbADo6dT+q9IiAiIgIiICIiAiIgIiICIiAiIgIiICIiAiIgIiICIiAiIgIiICIiAiIg/9k="/>
          <p:cNvSpPr>
            <a:spLocks noChangeAspect="1" noChangeArrowheads="1"/>
          </p:cNvSpPr>
          <p:nvPr/>
        </p:nvSpPr>
        <p:spPr bwMode="auto">
          <a:xfrm>
            <a:off x="76200" y="-606425"/>
            <a:ext cx="17335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777</TotalTime>
  <Words>1707</Words>
  <Application>Microsoft Office PowerPoint</Application>
  <PresentationFormat>On-screen Show (4:3)</PresentationFormat>
  <Paragraphs>245</Paragraphs>
  <Slides>40</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Book Antiqua</vt:lpstr>
      <vt:lpstr>Cambria Math</vt:lpstr>
      <vt:lpstr>Impact</vt:lpstr>
      <vt:lpstr>Kristen ITC</vt:lpstr>
      <vt:lpstr>Lucida Sans</vt:lpstr>
      <vt:lpstr>Noto Symbol</vt:lpstr>
      <vt:lpstr>Times New Roman</vt:lpstr>
      <vt:lpstr>Wingdings</vt:lpstr>
      <vt:lpstr>Wingdings 2</vt:lpstr>
      <vt:lpstr>Wingdings 3</vt:lpstr>
      <vt:lpstr>Apex</vt:lpstr>
      <vt:lpstr>Measuring Matter</vt:lpstr>
      <vt:lpstr>Learning Objectives</vt:lpstr>
      <vt:lpstr>PowerPoint Presentation</vt:lpstr>
      <vt:lpstr>Length</vt:lpstr>
      <vt:lpstr>Measuring Mass</vt:lpstr>
      <vt:lpstr>Mass vs. Weight</vt:lpstr>
      <vt:lpstr>Measuring Volume</vt:lpstr>
      <vt:lpstr>Volume</vt:lpstr>
      <vt:lpstr>Volume of a Regular Shaped  Solid</vt:lpstr>
      <vt:lpstr>Volume of a Regular Solid   Practice Problem</vt:lpstr>
      <vt:lpstr>Volume of an Irregular Shaped Solid</vt:lpstr>
      <vt:lpstr>Volume of an Irregularly Shaped Solid</vt:lpstr>
      <vt:lpstr>PowerPoint Presentation</vt:lpstr>
      <vt:lpstr>PowerPoint Presentation</vt:lpstr>
      <vt:lpstr>Volume of a liquid</vt:lpstr>
      <vt:lpstr>Liquid Volume</vt:lpstr>
      <vt:lpstr>Which do you think would have the greater volume?  The greater mass?  Why?</vt:lpstr>
      <vt:lpstr>What is Density?  </vt:lpstr>
      <vt:lpstr>PowerPoint Presentation</vt:lpstr>
      <vt:lpstr>Which one is more dense?</vt:lpstr>
      <vt:lpstr>Which one is more dense?</vt:lpstr>
      <vt:lpstr>To find the density</vt:lpstr>
      <vt:lpstr>Density Formula</vt:lpstr>
      <vt:lpstr>Density T-Triangle</vt:lpstr>
      <vt:lpstr>Proof that water and ice have different densities </vt:lpstr>
      <vt:lpstr>PowerPoint Presentation</vt:lpstr>
      <vt:lpstr>Let’s try a density problem together</vt:lpstr>
      <vt:lpstr>Let’s try a density problem together</vt:lpstr>
      <vt:lpstr>Let’s try a density problem together</vt:lpstr>
      <vt:lpstr>Change Mass AND Keep Volume Same</vt:lpstr>
      <vt:lpstr>Change Volume AND Keep Mass Same</vt:lpstr>
      <vt:lpstr>In your notebook illustrate the answer to  the following question:   What 2 ways will INCREASE density?</vt:lpstr>
      <vt:lpstr>What 2 ways will INCREASE density?</vt:lpstr>
      <vt:lpstr>Liquid Layers</vt:lpstr>
      <vt:lpstr>Water, Oil…and a Superball</vt:lpstr>
      <vt:lpstr>PowerPoint Presentation</vt:lpstr>
      <vt:lpstr>Liquid Layers</vt:lpstr>
      <vt:lpstr>Sink or Float</vt:lpstr>
      <vt:lpstr>Review</vt:lpstr>
      <vt:lpstr>Super Scientist Question of the Day</vt:lpstr>
    </vt:vector>
  </TitlesOfParts>
  <Company>LUFSD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dc:creator>
  <cp:lastModifiedBy>Berger, Jerry</cp:lastModifiedBy>
  <cp:revision>55</cp:revision>
  <dcterms:created xsi:type="dcterms:W3CDTF">2002-09-23T13:36:09Z</dcterms:created>
  <dcterms:modified xsi:type="dcterms:W3CDTF">2021-09-09T13:20:35Z</dcterms:modified>
</cp:coreProperties>
</file>